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style1.xml" ContentType="application/vnd.ms-office.chartstyle+xml"/>
  <Override PartName="/ppt/charts/colors1.xml" ContentType="application/vnd.ms-office.chartcolorstyle+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charts/chart23.xml" ContentType="application/vnd.openxmlformats-officedocument.drawingml.chart+xml"/>
  <Override PartName="/ppt/charts/style2.xml" ContentType="application/vnd.ms-office.chartstyle+xml"/>
  <Override PartName="/ppt/charts/colors2.xml" ContentType="application/vnd.ms-office.chartcolorstyle+xml"/>
  <Override PartName="/ppt/charts/chart24.xml" ContentType="application/vnd.openxmlformats-officedocument.drawingml.chart+xml"/>
  <Override PartName="/ppt/charts/style3.xml" ContentType="application/vnd.ms-office.chartstyle+xml"/>
  <Override PartName="/ppt/charts/colors3.xml" ContentType="application/vnd.ms-office.chartcolorstyle+xml"/>
  <Override PartName="/ppt/charts/chart25.xml" ContentType="application/vnd.openxmlformats-officedocument.drawingml.chart+xml"/>
  <Override PartName="/ppt/charts/style4.xml" ContentType="application/vnd.ms-office.chartstyle+xml"/>
  <Override PartName="/ppt/charts/colors4.xml" ContentType="application/vnd.ms-office.chartcolorstyle+xml"/>
  <Override PartName="/ppt/charts/chart26.xml" ContentType="application/vnd.openxmlformats-officedocument.drawingml.chart+xml"/>
  <Override PartName="/ppt/charts/chart27.xml" ContentType="application/vnd.openxmlformats-officedocument.drawingml.chart+xml"/>
  <Override PartName="/ppt/charts/chart28.xml" ContentType="application/vnd.openxmlformats-officedocument.drawingml.chart+xml"/>
  <Override PartName="/ppt/charts/chart29.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handoutMasterIdLst>
    <p:handoutMasterId r:id="rId37"/>
  </p:handoutMasterIdLst>
  <p:sldIdLst>
    <p:sldId id="256" r:id="rId2"/>
    <p:sldId id="335" r:id="rId3"/>
    <p:sldId id="361" r:id="rId4"/>
    <p:sldId id="272" r:id="rId5"/>
    <p:sldId id="310" r:id="rId6"/>
    <p:sldId id="313" r:id="rId7"/>
    <p:sldId id="339" r:id="rId8"/>
    <p:sldId id="324" r:id="rId9"/>
    <p:sldId id="340" r:id="rId10"/>
    <p:sldId id="325" r:id="rId11"/>
    <p:sldId id="362" r:id="rId12"/>
    <p:sldId id="364" r:id="rId13"/>
    <p:sldId id="319" r:id="rId14"/>
    <p:sldId id="318" r:id="rId15"/>
    <p:sldId id="315" r:id="rId16"/>
    <p:sldId id="341" r:id="rId17"/>
    <p:sldId id="342" r:id="rId18"/>
    <p:sldId id="314" r:id="rId19"/>
    <p:sldId id="357" r:id="rId20"/>
    <p:sldId id="359" r:id="rId21"/>
    <p:sldId id="323" r:id="rId22"/>
    <p:sldId id="345" r:id="rId23"/>
    <p:sldId id="346" r:id="rId24"/>
    <p:sldId id="347" r:id="rId25"/>
    <p:sldId id="328" r:id="rId26"/>
    <p:sldId id="348" r:id="rId27"/>
    <p:sldId id="350" r:id="rId28"/>
    <p:sldId id="351" r:id="rId29"/>
    <p:sldId id="352" r:id="rId30"/>
    <p:sldId id="353" r:id="rId31"/>
    <p:sldId id="330" r:id="rId32"/>
    <p:sldId id="356" r:id="rId33"/>
    <p:sldId id="365" r:id="rId34"/>
    <p:sldId id="355" r:id="rId3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22" autoAdjust="0"/>
    <p:restoredTop sz="94660"/>
  </p:normalViewPr>
  <p:slideViewPr>
    <p:cSldViewPr>
      <p:cViewPr>
        <p:scale>
          <a:sx n="58" d="100"/>
          <a:sy n="58" d="100"/>
        </p:scale>
        <p:origin x="1604" y="1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xml"/><Relationship Id="rId1" Type="http://schemas.microsoft.com/office/2011/relationships/chartStyle" Target="style1.xml"/></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3.xml.rels><?xml version="1.0" encoding="UTF-8" standalone="yes"?>
<Relationships xmlns="http://schemas.openxmlformats.org/package/2006/relationships"><Relationship Id="rId3" Type="http://schemas.openxmlformats.org/officeDocument/2006/relationships/package" Target="../embeddings/Microsoft_Excel_Worksheet22.xlsx"/><Relationship Id="rId2" Type="http://schemas.microsoft.com/office/2011/relationships/chartColorStyle" Target="colors2.xml"/><Relationship Id="rId1" Type="http://schemas.microsoft.com/office/2011/relationships/chartStyle" Target="style2.xml"/></Relationships>
</file>

<file path=ppt/charts/_rels/chart24.xml.rels><?xml version="1.0" encoding="UTF-8" standalone="yes"?>
<Relationships xmlns="http://schemas.openxmlformats.org/package/2006/relationships"><Relationship Id="rId3" Type="http://schemas.openxmlformats.org/officeDocument/2006/relationships/package" Target="../embeddings/Microsoft_Excel_Worksheet23.xlsx"/><Relationship Id="rId2" Type="http://schemas.microsoft.com/office/2011/relationships/chartColorStyle" Target="colors3.xml"/><Relationship Id="rId1" Type="http://schemas.microsoft.com/office/2011/relationships/chartStyle" Target="style3.xml"/></Relationships>
</file>

<file path=ppt/charts/_rels/chart25.xml.rels><?xml version="1.0" encoding="UTF-8" standalone="yes"?>
<Relationships xmlns="http://schemas.openxmlformats.org/package/2006/relationships"><Relationship Id="rId3" Type="http://schemas.openxmlformats.org/officeDocument/2006/relationships/package" Target="../embeddings/Microsoft_Excel_Worksheet24.xlsx"/><Relationship Id="rId2" Type="http://schemas.microsoft.com/office/2011/relationships/chartColorStyle" Target="colors4.xml"/><Relationship Id="rId1" Type="http://schemas.microsoft.com/office/2011/relationships/chartStyle" Target="style4.xml"/></Relationships>
</file>

<file path=ppt/charts/_rels/chart26.xml.rels><?xml version="1.0" encoding="UTF-8" standalone="yes"?>
<Relationships xmlns="http://schemas.openxmlformats.org/package/2006/relationships"><Relationship Id="rId1" Type="http://schemas.openxmlformats.org/officeDocument/2006/relationships/package" Target="../embeddings/Microsoft_Excel_Worksheet25.xlsx"/></Relationships>
</file>

<file path=ppt/charts/_rels/chart27.xml.rels><?xml version="1.0" encoding="UTF-8" standalone="yes"?>
<Relationships xmlns="http://schemas.openxmlformats.org/package/2006/relationships"><Relationship Id="rId1" Type="http://schemas.openxmlformats.org/officeDocument/2006/relationships/package" Target="../embeddings/Microsoft_Excel_Worksheet26.xlsx"/></Relationships>
</file>

<file path=ppt/charts/_rels/chart28.xml.rels><?xml version="1.0" encoding="UTF-8" standalone="yes"?>
<Relationships xmlns="http://schemas.openxmlformats.org/package/2006/relationships"><Relationship Id="rId1" Type="http://schemas.openxmlformats.org/officeDocument/2006/relationships/package" Target="../embeddings/Microsoft_Excel_Worksheet27.xlsx"/></Relationships>
</file>

<file path=ppt/charts/_rels/chart29.xml.rels><?xml version="1.0" encoding="UTF-8" standalone="yes"?>
<Relationships xmlns="http://schemas.openxmlformats.org/package/2006/relationships"><Relationship Id="rId1" Type="http://schemas.openxmlformats.org/officeDocument/2006/relationships/package" Target="../embeddings/Microsoft_Excel_Worksheet28.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200" b="1" i="0" u="none" strike="noStrike" baseline="0" dirty="0">
                <a:effectLst/>
              </a:rPr>
              <a:t>Grade card by type</a:t>
            </a:r>
            <a:endParaRPr lang="en-US" sz="1200" b="1" dirty="0"/>
          </a:p>
        </c:rich>
      </c:tx>
      <c:overlay val="0"/>
    </c:title>
    <c:autoTitleDeleted val="0"/>
    <c:plotArea>
      <c:layout/>
      <c:pieChart>
        <c:varyColors val="1"/>
        <c:ser>
          <c:idx val="0"/>
          <c:order val="0"/>
          <c:tx>
            <c:strRef>
              <c:f>Sheet1!$B$1</c:f>
              <c:strCache>
                <c:ptCount val="1"/>
                <c:pt idx="0">
                  <c:v>Yes</c:v>
                </c:pt>
              </c:strCache>
            </c:strRef>
          </c:tx>
          <c:dPt>
            <c:idx val="1"/>
            <c:bubble3D val="0"/>
            <c:explosion val="4"/>
            <c:spPr>
              <a:solidFill>
                <a:srgbClr val="00B050"/>
              </a:solidFill>
            </c:spPr>
            <c:extLst>
              <c:ext xmlns:c16="http://schemas.microsoft.com/office/drawing/2014/chart" uri="{C3380CC4-5D6E-409C-BE32-E72D297353CC}">
                <c16:uniqueId val="{00000001-6517-4D2F-B0BA-EFFFA429E0D1}"/>
              </c:ext>
            </c:extLst>
          </c:dPt>
          <c:dLbls>
            <c:dLbl>
              <c:idx val="1"/>
              <c:layout>
                <c:manualLayout>
                  <c:x val="0.28232159659287864"/>
                  <c:y val="6.2372361417890411E-2"/>
                </c:manualLayout>
              </c:layout>
              <c:dLblPos val="bestFit"/>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6517-4D2F-B0BA-EFFFA429E0D1}"/>
                </c:ext>
              </c:extLst>
            </c:dLbl>
            <c:spPr>
              <a:noFill/>
              <a:ln>
                <a:noFill/>
              </a:ln>
              <a:effectLst/>
            </c:spPr>
            <c:dLblPos val="ctr"/>
            <c:showLegendKey val="0"/>
            <c:showVal val="1"/>
            <c:showCatName val="0"/>
            <c:showSerName val="0"/>
            <c:showPercent val="1"/>
            <c:showBubbleSize val="0"/>
            <c:showLeaderLines val="1"/>
            <c:extLst>
              <c:ext xmlns:c15="http://schemas.microsoft.com/office/drawing/2012/chart" uri="{CE6537A1-D6FC-4f65-9D91-7224C49458BB}"/>
            </c:extLst>
          </c:dLbls>
          <c:cat>
            <c:strRef>
              <c:f>Sheet1!$A$2:$A$3</c:f>
              <c:strCache>
                <c:ptCount val="2"/>
                <c:pt idx="0">
                  <c:v>ES (Standards-based)</c:v>
                </c:pt>
                <c:pt idx="1">
                  <c:v>MS/HS</c:v>
                </c:pt>
              </c:strCache>
            </c:strRef>
          </c:cat>
          <c:val>
            <c:numRef>
              <c:f>Sheet1!$B$2:$B$3</c:f>
              <c:numCache>
                <c:formatCode>General</c:formatCode>
                <c:ptCount val="2"/>
                <c:pt idx="0">
                  <c:v>614</c:v>
                </c:pt>
                <c:pt idx="1">
                  <c:v>434</c:v>
                </c:pt>
              </c:numCache>
            </c:numRef>
          </c:val>
          <c:extLst>
            <c:ext xmlns:c16="http://schemas.microsoft.com/office/drawing/2014/chart" uri="{C3380CC4-5D6E-409C-BE32-E72D297353CC}">
              <c16:uniqueId val="{00000002-6517-4D2F-B0BA-EFFFA429E0D1}"/>
            </c:ext>
          </c:extLst>
        </c:ser>
        <c:dLbls>
          <c:showLegendKey val="0"/>
          <c:showVal val="0"/>
          <c:showCatName val="0"/>
          <c:showSerName val="0"/>
          <c:showPercent val="0"/>
          <c:showBubbleSize val="0"/>
          <c:showLeaderLines val="1"/>
        </c:dLbls>
        <c:firstSliceAng val="0"/>
      </c:pieChart>
    </c:plotArea>
    <c:legend>
      <c:legendPos val="b"/>
      <c:overlay val="0"/>
    </c:legend>
    <c:plotVisOnly val="1"/>
    <c:dispBlanksAs val="gap"/>
    <c:showDLblsOverMax val="0"/>
  </c:chart>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200" b="1" i="0" u="none" strike="noStrike" baseline="0" dirty="0">
                <a:effectLst/>
              </a:rPr>
              <a:t>Grade card by type</a:t>
            </a:r>
            <a:endParaRPr lang="en-US" sz="1200" b="1" dirty="0"/>
          </a:p>
        </c:rich>
      </c:tx>
      <c:overlay val="0"/>
    </c:title>
    <c:autoTitleDeleted val="0"/>
    <c:plotArea>
      <c:layout/>
      <c:barChart>
        <c:barDir val="col"/>
        <c:grouping val="stacked"/>
        <c:varyColors val="0"/>
        <c:dLbls>
          <c:showLegendKey val="0"/>
          <c:showVal val="0"/>
          <c:showCatName val="0"/>
          <c:showSerName val="0"/>
          <c:showPercent val="0"/>
          <c:showBubbleSize val="0"/>
        </c:dLbls>
        <c:gapWidth val="100"/>
        <c:overlap val="100"/>
        <c:axId val="121918976"/>
        <c:axId val="114010368"/>
      </c:barChart>
      <c:valAx>
        <c:axId val="114010368"/>
        <c:scaling>
          <c:orientation val="minMax"/>
        </c:scaling>
        <c:delete val="0"/>
        <c:axPos val="l"/>
        <c:majorGridlines/>
        <c:numFmt formatCode="General" sourceLinked="1"/>
        <c:majorTickMark val="out"/>
        <c:minorTickMark val="none"/>
        <c:tickLblPos val="nextTo"/>
        <c:crossAx val="121918976"/>
        <c:crosses val="autoZero"/>
        <c:crossBetween val="between"/>
      </c:valAx>
      <c:catAx>
        <c:axId val="121918976"/>
        <c:scaling>
          <c:orientation val="minMax"/>
        </c:scaling>
        <c:delete val="0"/>
        <c:axPos val="b"/>
        <c:majorTickMark val="out"/>
        <c:minorTickMark val="none"/>
        <c:tickLblPos val="nextTo"/>
        <c:crossAx val="114010368"/>
        <c:crosses val="autoZero"/>
        <c:auto val="1"/>
        <c:lblAlgn val="ctr"/>
        <c:lblOffset val="100"/>
        <c:noMultiLvlLbl val="0"/>
      </c:catAx>
    </c:plotArea>
    <c:legend>
      <c:legendPos val="b"/>
      <c:overlay val="0"/>
    </c:legend>
    <c:plotVisOnly val="1"/>
    <c:dispBlanksAs val="gap"/>
    <c:showDLblsOverMax val="0"/>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400" dirty="0"/>
              <a:t>Total Time: Personalized comments required</a:t>
            </a:r>
          </a:p>
        </c:rich>
      </c:tx>
      <c:overlay val="0"/>
    </c:title>
    <c:autoTitleDeleted val="0"/>
    <c:plotArea>
      <c:layout/>
      <c:barChart>
        <c:barDir val="col"/>
        <c:grouping val="stacked"/>
        <c:varyColors val="0"/>
        <c:ser>
          <c:idx val="0"/>
          <c:order val="0"/>
          <c:tx>
            <c:strRef>
              <c:f>Sheet1!$B$1</c:f>
              <c:strCache>
                <c:ptCount val="1"/>
                <c:pt idx="0">
                  <c:v> 2</c:v>
                </c:pt>
              </c:strCache>
            </c:strRef>
          </c:tx>
          <c:spPr>
            <a:solidFill>
              <a:srgbClr val="00B05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Q1 2014</c:v>
                </c:pt>
                <c:pt idx="1">
                  <c:v>Q3 2018</c:v>
                </c:pt>
              </c:strCache>
            </c:strRef>
          </c:cat>
          <c:val>
            <c:numRef>
              <c:f>Sheet1!$B$2:$B$3</c:f>
              <c:numCache>
                <c:formatCode>General</c:formatCode>
                <c:ptCount val="2"/>
                <c:pt idx="0">
                  <c:v>10.61</c:v>
                </c:pt>
                <c:pt idx="1">
                  <c:v>11.03</c:v>
                </c:pt>
              </c:numCache>
            </c:numRef>
          </c:val>
          <c:extLst>
            <c:ext xmlns:c16="http://schemas.microsoft.com/office/drawing/2014/chart" uri="{C3380CC4-5D6E-409C-BE32-E72D297353CC}">
              <c16:uniqueId val="{00000000-D8D9-43CA-9DBC-C554A5EAE908}"/>
            </c:ext>
          </c:extLst>
        </c:ser>
        <c:dLbls>
          <c:showLegendKey val="0"/>
          <c:showVal val="0"/>
          <c:showCatName val="0"/>
          <c:showSerName val="0"/>
          <c:showPercent val="0"/>
          <c:showBubbleSize val="0"/>
        </c:dLbls>
        <c:gapWidth val="150"/>
        <c:overlap val="100"/>
        <c:axId val="123607552"/>
        <c:axId val="122389056"/>
      </c:barChart>
      <c:catAx>
        <c:axId val="123607552"/>
        <c:scaling>
          <c:orientation val="minMax"/>
        </c:scaling>
        <c:delete val="0"/>
        <c:axPos val="b"/>
        <c:numFmt formatCode="General" sourceLinked="0"/>
        <c:majorTickMark val="out"/>
        <c:minorTickMark val="none"/>
        <c:tickLblPos val="nextTo"/>
        <c:txPr>
          <a:bodyPr/>
          <a:lstStyle/>
          <a:p>
            <a:pPr>
              <a:defRPr sz="1200"/>
            </a:pPr>
            <a:endParaRPr lang="en-US"/>
          </a:p>
        </c:txPr>
        <c:crossAx val="122389056"/>
        <c:crosses val="autoZero"/>
        <c:auto val="1"/>
        <c:lblAlgn val="ctr"/>
        <c:lblOffset val="100"/>
        <c:noMultiLvlLbl val="0"/>
      </c:catAx>
      <c:valAx>
        <c:axId val="122389056"/>
        <c:scaling>
          <c:orientation val="minMax"/>
          <c:max val="12"/>
          <c:min val="1"/>
        </c:scaling>
        <c:delete val="0"/>
        <c:axPos val="l"/>
        <c:majorGridlines/>
        <c:numFmt formatCode="General" sourceLinked="1"/>
        <c:majorTickMark val="out"/>
        <c:minorTickMark val="none"/>
        <c:tickLblPos val="nextTo"/>
        <c:txPr>
          <a:bodyPr/>
          <a:lstStyle/>
          <a:p>
            <a:pPr>
              <a:defRPr sz="1600"/>
            </a:pPr>
            <a:endParaRPr lang="en-US"/>
          </a:p>
        </c:txPr>
        <c:crossAx val="12360755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400" dirty="0"/>
              <a:t>Total Time: Personalized comments not required</a:t>
            </a:r>
          </a:p>
        </c:rich>
      </c:tx>
      <c:overlay val="0"/>
    </c:title>
    <c:autoTitleDeleted val="0"/>
    <c:plotArea>
      <c:layout/>
      <c:barChart>
        <c:barDir val="col"/>
        <c:grouping val="stacked"/>
        <c:varyColors val="0"/>
        <c:ser>
          <c:idx val="0"/>
          <c:order val="0"/>
          <c:tx>
            <c:strRef>
              <c:f>Sheet1!$B$1</c:f>
              <c:strCache>
                <c:ptCount val="1"/>
                <c:pt idx="0">
                  <c:v> 2</c:v>
                </c:pt>
              </c:strCache>
            </c:strRef>
          </c:tx>
          <c:spPr>
            <a:solidFill>
              <a:srgbClr val="00B05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Q1 2014</c:v>
                </c:pt>
                <c:pt idx="1">
                  <c:v>Q3 2018</c:v>
                </c:pt>
              </c:strCache>
            </c:strRef>
          </c:cat>
          <c:val>
            <c:numRef>
              <c:f>Sheet1!$B$2:$B$3</c:f>
              <c:numCache>
                <c:formatCode>General</c:formatCode>
                <c:ptCount val="2"/>
                <c:pt idx="0">
                  <c:v>8.2200000000000006</c:v>
                </c:pt>
                <c:pt idx="1">
                  <c:v>9.15</c:v>
                </c:pt>
              </c:numCache>
            </c:numRef>
          </c:val>
          <c:extLst>
            <c:ext xmlns:c16="http://schemas.microsoft.com/office/drawing/2014/chart" uri="{C3380CC4-5D6E-409C-BE32-E72D297353CC}">
              <c16:uniqueId val="{00000000-D827-4B5C-BFC5-EF0C5CA700AE}"/>
            </c:ext>
          </c:extLst>
        </c:ser>
        <c:dLbls>
          <c:showLegendKey val="0"/>
          <c:showVal val="0"/>
          <c:showCatName val="0"/>
          <c:showSerName val="0"/>
          <c:showPercent val="0"/>
          <c:showBubbleSize val="0"/>
        </c:dLbls>
        <c:gapWidth val="150"/>
        <c:overlap val="100"/>
        <c:axId val="123607552"/>
        <c:axId val="122389056"/>
      </c:barChart>
      <c:catAx>
        <c:axId val="123607552"/>
        <c:scaling>
          <c:orientation val="minMax"/>
        </c:scaling>
        <c:delete val="0"/>
        <c:axPos val="b"/>
        <c:numFmt formatCode="General" sourceLinked="0"/>
        <c:majorTickMark val="out"/>
        <c:minorTickMark val="none"/>
        <c:tickLblPos val="nextTo"/>
        <c:txPr>
          <a:bodyPr/>
          <a:lstStyle/>
          <a:p>
            <a:pPr>
              <a:defRPr sz="1200"/>
            </a:pPr>
            <a:endParaRPr lang="en-US"/>
          </a:p>
        </c:txPr>
        <c:crossAx val="122389056"/>
        <c:crosses val="autoZero"/>
        <c:auto val="1"/>
        <c:lblAlgn val="ctr"/>
        <c:lblOffset val="100"/>
        <c:noMultiLvlLbl val="0"/>
      </c:catAx>
      <c:valAx>
        <c:axId val="122389056"/>
        <c:scaling>
          <c:orientation val="minMax"/>
          <c:min val="1"/>
        </c:scaling>
        <c:delete val="0"/>
        <c:axPos val="l"/>
        <c:majorGridlines/>
        <c:numFmt formatCode="General" sourceLinked="1"/>
        <c:majorTickMark val="out"/>
        <c:minorTickMark val="none"/>
        <c:tickLblPos val="nextTo"/>
        <c:txPr>
          <a:bodyPr/>
          <a:lstStyle/>
          <a:p>
            <a:pPr>
              <a:defRPr sz="1600"/>
            </a:pPr>
            <a:endParaRPr lang="en-US"/>
          </a:p>
        </c:txPr>
        <c:crossAx val="12360755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200" b="1" i="0" u="none" strike="noStrike" baseline="0" dirty="0">
                <a:effectLst/>
              </a:rPr>
              <a:t>Grade card entry timeline</a:t>
            </a:r>
            <a:endParaRPr lang="en-US" sz="1200" b="1" dirty="0"/>
          </a:p>
        </c:rich>
      </c:tx>
      <c:overlay val="0"/>
    </c:title>
    <c:autoTitleDeleted val="0"/>
    <c:plotArea>
      <c:layout/>
      <c:pieChart>
        <c:varyColors val="1"/>
        <c:ser>
          <c:idx val="0"/>
          <c:order val="0"/>
          <c:tx>
            <c:strRef>
              <c:f>Sheet1!$B$1</c:f>
              <c:strCache>
                <c:ptCount val="1"/>
                <c:pt idx="0">
                  <c:v>Yes</c:v>
                </c:pt>
              </c:strCache>
            </c:strRef>
          </c:tx>
          <c:dPt>
            <c:idx val="1"/>
            <c:bubble3D val="0"/>
            <c:spPr>
              <a:solidFill>
                <a:srgbClr val="00B050"/>
              </a:solidFill>
            </c:spPr>
            <c:extLst>
              <c:ext xmlns:c16="http://schemas.microsoft.com/office/drawing/2014/chart" uri="{C3380CC4-5D6E-409C-BE32-E72D297353CC}">
                <c16:uniqueId val="{00000001-6517-4D2F-B0BA-EFFFA429E0D1}"/>
              </c:ext>
            </c:extLst>
          </c:dPt>
          <c:dPt>
            <c:idx val="3"/>
            <c:bubble3D val="0"/>
            <c:explosion val="13"/>
            <c:extLst>
              <c:ext xmlns:c16="http://schemas.microsoft.com/office/drawing/2014/chart" uri="{C3380CC4-5D6E-409C-BE32-E72D297353CC}">
                <c16:uniqueId val="{00000000-70C1-41E7-884F-1F8A4903FAB8}"/>
              </c:ext>
            </c:extLst>
          </c:dPt>
          <c:dLbls>
            <c:dLbl>
              <c:idx val="0"/>
              <c:layout>
                <c:manualLayout>
                  <c:x val="0.13894196008517803"/>
                  <c:y val="2.9497810742155867E-2"/>
                </c:manualLayout>
              </c:layout>
              <c:dLblPos val="bestFit"/>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70C1-41E7-884F-1F8A4903FAB8}"/>
                </c:ext>
              </c:extLst>
            </c:dLbl>
            <c:dLbl>
              <c:idx val="1"/>
              <c:layout>
                <c:manualLayout>
                  <c:x val="-0.14918858020105977"/>
                  <c:y val="0.11849301463578023"/>
                </c:manualLayout>
              </c:layout>
              <c:dLblPos val="bestFit"/>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6517-4D2F-B0BA-EFFFA429E0D1}"/>
                </c:ext>
              </c:extLst>
            </c:dLbl>
            <c:spPr>
              <a:noFill/>
              <a:ln>
                <a:noFill/>
              </a:ln>
              <a:effectLst/>
            </c:spPr>
            <c:dLblPos val="ctr"/>
            <c:showLegendKey val="0"/>
            <c:showVal val="1"/>
            <c:showCatName val="0"/>
            <c:showSerName val="0"/>
            <c:showPercent val="1"/>
            <c:showBubbleSize val="0"/>
            <c:showLeaderLines val="1"/>
            <c:extLst>
              <c:ext xmlns:c15="http://schemas.microsoft.com/office/drawing/2012/chart" uri="{CE6537A1-D6FC-4f65-9D91-7224C49458BB}"/>
            </c:extLst>
          </c:dLbls>
          <c:cat>
            <c:strRef>
              <c:f>Sheet1!$A$2:$A$5</c:f>
              <c:strCache>
                <c:ptCount val="4"/>
                <c:pt idx="0">
                  <c:v>Three weeks before the end of the quarter.</c:v>
                </c:pt>
                <c:pt idx="1">
                  <c:v>Two weeks before the end of the quarter.</c:v>
                </c:pt>
                <c:pt idx="2">
                  <c:v>One week before the end of the quarter.</c:v>
                </c:pt>
                <c:pt idx="3">
                  <c:v>After the end of the quarter.</c:v>
                </c:pt>
              </c:strCache>
            </c:strRef>
          </c:cat>
          <c:val>
            <c:numRef>
              <c:f>Sheet1!$B$2:$B$5</c:f>
              <c:numCache>
                <c:formatCode>General</c:formatCode>
                <c:ptCount val="4"/>
                <c:pt idx="0">
                  <c:v>39</c:v>
                </c:pt>
                <c:pt idx="1">
                  <c:v>111</c:v>
                </c:pt>
                <c:pt idx="2">
                  <c:v>232</c:v>
                </c:pt>
                <c:pt idx="3">
                  <c:v>165</c:v>
                </c:pt>
              </c:numCache>
            </c:numRef>
          </c:val>
          <c:extLst>
            <c:ext xmlns:c16="http://schemas.microsoft.com/office/drawing/2014/chart" uri="{C3380CC4-5D6E-409C-BE32-E72D297353CC}">
              <c16:uniqueId val="{00000002-6517-4D2F-B0BA-EFFFA429E0D1}"/>
            </c:ext>
          </c:extLst>
        </c:ser>
        <c:dLbls>
          <c:showLegendKey val="0"/>
          <c:showVal val="0"/>
          <c:showCatName val="0"/>
          <c:showSerName val="0"/>
          <c:showPercent val="0"/>
          <c:showBubbleSize val="0"/>
          <c:showLeaderLines val="1"/>
        </c:dLbls>
        <c:firstSliceAng val="0"/>
      </c:pieChart>
    </c:plotArea>
    <c:legend>
      <c:legendPos val="b"/>
      <c:overlay val="0"/>
      <c:txPr>
        <a:bodyPr/>
        <a:lstStyle/>
        <a:p>
          <a:pPr>
            <a:defRPr sz="1200" baseline="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400" dirty="0"/>
              <a:t>Hours spent per student IEP</a:t>
            </a:r>
          </a:p>
        </c:rich>
      </c:tx>
      <c:overlay val="0"/>
    </c:title>
    <c:autoTitleDeleted val="0"/>
    <c:plotArea>
      <c:layout/>
      <c:barChart>
        <c:barDir val="col"/>
        <c:grouping val="stacked"/>
        <c:varyColors val="0"/>
        <c:ser>
          <c:idx val="0"/>
          <c:order val="0"/>
          <c:tx>
            <c:strRef>
              <c:f>Sheet1!$B$1</c:f>
              <c:strCache>
                <c:ptCount val="1"/>
                <c:pt idx="0">
                  <c:v>During the work day</c:v>
                </c:pt>
              </c:strCache>
            </c:strRef>
          </c:tx>
          <c:spPr>
            <a:solidFill>
              <a:srgbClr val="00B05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2013-2014</c:v>
                </c:pt>
                <c:pt idx="1">
                  <c:v>2014-2015</c:v>
                </c:pt>
              </c:strCache>
            </c:strRef>
          </c:cat>
          <c:val>
            <c:numRef>
              <c:f>Sheet1!$B$2:$B$3</c:f>
              <c:numCache>
                <c:formatCode>General</c:formatCode>
                <c:ptCount val="2"/>
                <c:pt idx="0">
                  <c:v>1.18</c:v>
                </c:pt>
                <c:pt idx="1">
                  <c:v>1.03</c:v>
                </c:pt>
              </c:numCache>
            </c:numRef>
          </c:val>
          <c:extLst>
            <c:ext xmlns:c16="http://schemas.microsoft.com/office/drawing/2014/chart" uri="{C3380CC4-5D6E-409C-BE32-E72D297353CC}">
              <c16:uniqueId val="{00000000-14D8-4868-9C98-CEBE1EF4C1DC}"/>
            </c:ext>
          </c:extLst>
        </c:ser>
        <c:ser>
          <c:idx val="1"/>
          <c:order val="1"/>
          <c:tx>
            <c:strRef>
              <c:f>Sheet1!$C$1</c:f>
              <c:strCache>
                <c:ptCount val="1"/>
                <c:pt idx="0">
                  <c:v>Outside of the work day</c:v>
                </c:pt>
              </c:strCache>
            </c:strRef>
          </c:tx>
          <c:spPr>
            <a:solidFill>
              <a:schemeClr val="accent1"/>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2013-2014</c:v>
                </c:pt>
                <c:pt idx="1">
                  <c:v>2014-2015</c:v>
                </c:pt>
              </c:strCache>
            </c:strRef>
          </c:cat>
          <c:val>
            <c:numRef>
              <c:f>Sheet1!$C$2:$C$3</c:f>
              <c:numCache>
                <c:formatCode>General</c:formatCode>
                <c:ptCount val="2"/>
                <c:pt idx="0">
                  <c:v>3.19</c:v>
                </c:pt>
                <c:pt idx="1">
                  <c:v>3.68</c:v>
                </c:pt>
              </c:numCache>
            </c:numRef>
          </c:val>
          <c:extLst>
            <c:ext xmlns:c16="http://schemas.microsoft.com/office/drawing/2014/chart" uri="{C3380CC4-5D6E-409C-BE32-E72D297353CC}">
              <c16:uniqueId val="{00000001-14D8-4868-9C98-CEBE1EF4C1DC}"/>
            </c:ext>
          </c:extLst>
        </c:ser>
        <c:dLbls>
          <c:showLegendKey val="0"/>
          <c:showVal val="0"/>
          <c:showCatName val="0"/>
          <c:showSerName val="0"/>
          <c:showPercent val="0"/>
          <c:showBubbleSize val="0"/>
        </c:dLbls>
        <c:gapWidth val="150"/>
        <c:overlap val="100"/>
        <c:axId val="123753472"/>
        <c:axId val="152517952"/>
      </c:barChart>
      <c:catAx>
        <c:axId val="123753472"/>
        <c:scaling>
          <c:orientation val="minMax"/>
        </c:scaling>
        <c:delete val="0"/>
        <c:axPos val="b"/>
        <c:numFmt formatCode="General" sourceLinked="0"/>
        <c:majorTickMark val="out"/>
        <c:minorTickMark val="none"/>
        <c:tickLblPos val="nextTo"/>
        <c:crossAx val="152517952"/>
        <c:crosses val="autoZero"/>
        <c:auto val="1"/>
        <c:lblAlgn val="ctr"/>
        <c:lblOffset val="100"/>
        <c:noMultiLvlLbl val="0"/>
      </c:catAx>
      <c:valAx>
        <c:axId val="152517952"/>
        <c:scaling>
          <c:orientation val="minMax"/>
        </c:scaling>
        <c:delete val="0"/>
        <c:axPos val="l"/>
        <c:majorGridlines/>
        <c:numFmt formatCode="General" sourceLinked="1"/>
        <c:majorTickMark val="out"/>
        <c:minorTickMark val="none"/>
        <c:tickLblPos val="nextTo"/>
        <c:crossAx val="123753472"/>
        <c:crosses val="autoZero"/>
        <c:crossBetween val="between"/>
      </c:valAx>
    </c:plotArea>
    <c:legend>
      <c:legendPos val="b"/>
      <c:overlay val="0"/>
      <c:txPr>
        <a:bodyPr/>
        <a:lstStyle/>
        <a:p>
          <a:pPr>
            <a:defRPr sz="14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200" dirty="0"/>
              <a:t>Time of day when IEP meetings are held</a:t>
            </a:r>
          </a:p>
        </c:rich>
      </c:tx>
      <c:overlay val="0"/>
    </c:title>
    <c:autoTitleDeleted val="0"/>
    <c:plotArea>
      <c:layout/>
      <c:barChart>
        <c:barDir val="col"/>
        <c:grouping val="percentStacked"/>
        <c:varyColors val="0"/>
        <c:ser>
          <c:idx val="0"/>
          <c:order val="0"/>
          <c:tx>
            <c:strRef>
              <c:f>Sheet1!$B$1</c:f>
              <c:strCache>
                <c:ptCount val="1"/>
                <c:pt idx="0">
                  <c:v>During the workday</c:v>
                </c:pt>
              </c:strCache>
            </c:strRef>
          </c:tx>
          <c:spPr>
            <a:solidFill>
              <a:srgbClr val="00B05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ES</c:v>
                </c:pt>
                <c:pt idx="1">
                  <c:v>MS</c:v>
                </c:pt>
                <c:pt idx="2">
                  <c:v>HS</c:v>
                </c:pt>
              </c:strCache>
            </c:strRef>
          </c:cat>
          <c:val>
            <c:numRef>
              <c:f>Sheet1!$B$2:$B$4</c:f>
              <c:numCache>
                <c:formatCode>General</c:formatCode>
                <c:ptCount val="3"/>
                <c:pt idx="0">
                  <c:v>78</c:v>
                </c:pt>
                <c:pt idx="1">
                  <c:v>93</c:v>
                </c:pt>
                <c:pt idx="2">
                  <c:v>98</c:v>
                </c:pt>
              </c:numCache>
            </c:numRef>
          </c:val>
          <c:extLst>
            <c:ext xmlns:c16="http://schemas.microsoft.com/office/drawing/2014/chart" uri="{C3380CC4-5D6E-409C-BE32-E72D297353CC}">
              <c16:uniqueId val="{00000000-CDBE-4976-8F1D-EB8C73A1134A}"/>
            </c:ext>
          </c:extLst>
        </c:ser>
        <c:ser>
          <c:idx val="1"/>
          <c:order val="1"/>
          <c:tx>
            <c:strRef>
              <c:f>Sheet1!$C$1</c:f>
              <c:strCache>
                <c:ptCount val="1"/>
                <c:pt idx="0">
                  <c:v>Outside of the workday</c:v>
                </c:pt>
              </c:strCache>
            </c:strRef>
          </c:tx>
          <c:spPr>
            <a:solidFill>
              <a:schemeClr val="accent1"/>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ES</c:v>
                </c:pt>
                <c:pt idx="1">
                  <c:v>MS</c:v>
                </c:pt>
                <c:pt idx="2">
                  <c:v>HS</c:v>
                </c:pt>
              </c:strCache>
            </c:strRef>
          </c:cat>
          <c:val>
            <c:numRef>
              <c:f>Sheet1!$C$2:$C$4</c:f>
              <c:numCache>
                <c:formatCode>General</c:formatCode>
                <c:ptCount val="3"/>
                <c:pt idx="0">
                  <c:v>22</c:v>
                </c:pt>
                <c:pt idx="1">
                  <c:v>7</c:v>
                </c:pt>
                <c:pt idx="2">
                  <c:v>2</c:v>
                </c:pt>
              </c:numCache>
            </c:numRef>
          </c:val>
          <c:extLst>
            <c:ext xmlns:c16="http://schemas.microsoft.com/office/drawing/2014/chart" uri="{C3380CC4-5D6E-409C-BE32-E72D297353CC}">
              <c16:uniqueId val="{00000001-CDBE-4976-8F1D-EB8C73A1134A}"/>
            </c:ext>
          </c:extLst>
        </c:ser>
        <c:dLbls>
          <c:showLegendKey val="0"/>
          <c:showVal val="0"/>
          <c:showCatName val="0"/>
          <c:showSerName val="0"/>
          <c:showPercent val="0"/>
          <c:showBubbleSize val="0"/>
        </c:dLbls>
        <c:gapWidth val="150"/>
        <c:overlap val="100"/>
        <c:axId val="123752960"/>
        <c:axId val="152566528"/>
      </c:barChart>
      <c:catAx>
        <c:axId val="123752960"/>
        <c:scaling>
          <c:orientation val="minMax"/>
        </c:scaling>
        <c:delete val="0"/>
        <c:axPos val="b"/>
        <c:numFmt formatCode="General" sourceLinked="0"/>
        <c:majorTickMark val="out"/>
        <c:minorTickMark val="none"/>
        <c:tickLblPos val="nextTo"/>
        <c:crossAx val="152566528"/>
        <c:crosses val="autoZero"/>
        <c:auto val="1"/>
        <c:lblAlgn val="ctr"/>
        <c:lblOffset val="100"/>
        <c:noMultiLvlLbl val="0"/>
      </c:catAx>
      <c:valAx>
        <c:axId val="152566528"/>
        <c:scaling>
          <c:orientation val="minMax"/>
        </c:scaling>
        <c:delete val="0"/>
        <c:axPos val="l"/>
        <c:majorGridlines/>
        <c:numFmt formatCode="0%" sourceLinked="1"/>
        <c:majorTickMark val="out"/>
        <c:minorTickMark val="none"/>
        <c:tickLblPos val="nextTo"/>
        <c:crossAx val="123752960"/>
        <c:crosses val="autoZero"/>
        <c:crossBetween val="between"/>
        <c:majorUnit val="0.2"/>
      </c:valAx>
    </c:plotArea>
    <c:legend>
      <c:legendPos val="b"/>
      <c:overlay val="0"/>
      <c:txPr>
        <a:bodyPr/>
        <a:lstStyle/>
        <a:p>
          <a:pPr>
            <a:defRPr sz="14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Arranging</a:t>
            </a:r>
            <a:r>
              <a:rPr lang="en-US" baseline="0" dirty="0"/>
              <a:t> IEP Meeting Coverage</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percentStacked"/>
        <c:varyColors val="0"/>
        <c:ser>
          <c:idx val="0"/>
          <c:order val="0"/>
          <c:tx>
            <c:strRef>
              <c:f>Sheet1!$B$1</c:f>
              <c:strCache>
                <c:ptCount val="1"/>
                <c:pt idx="0">
                  <c:v>Special Ed. Teacher</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Q1 2014</c:v>
                </c:pt>
                <c:pt idx="1">
                  <c:v>Q3 2018</c:v>
                </c:pt>
              </c:strCache>
            </c:strRef>
          </c:cat>
          <c:val>
            <c:numRef>
              <c:f>Sheet1!$B$2:$B$3</c:f>
              <c:numCache>
                <c:formatCode>General</c:formatCode>
                <c:ptCount val="2"/>
                <c:pt idx="0">
                  <c:v>87</c:v>
                </c:pt>
                <c:pt idx="1">
                  <c:v>160</c:v>
                </c:pt>
              </c:numCache>
            </c:numRef>
          </c:val>
          <c:extLst>
            <c:ext xmlns:c16="http://schemas.microsoft.com/office/drawing/2014/chart" uri="{C3380CC4-5D6E-409C-BE32-E72D297353CC}">
              <c16:uniqueId val="{00000000-D86A-41F7-8FCC-86D3849C41F4}"/>
            </c:ext>
          </c:extLst>
        </c:ser>
        <c:ser>
          <c:idx val="1"/>
          <c:order val="1"/>
          <c:tx>
            <c:strRef>
              <c:f>Sheet1!$C$1</c:f>
              <c:strCache>
                <c:ptCount val="1"/>
                <c:pt idx="0">
                  <c:v>Don't know</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Q1 2014</c:v>
                </c:pt>
                <c:pt idx="1">
                  <c:v>Q3 2018</c:v>
                </c:pt>
              </c:strCache>
            </c:strRef>
          </c:cat>
          <c:val>
            <c:numRef>
              <c:f>Sheet1!$C$2:$C$3</c:f>
              <c:numCache>
                <c:formatCode>General</c:formatCode>
                <c:ptCount val="2"/>
                <c:pt idx="0">
                  <c:v>15</c:v>
                </c:pt>
                <c:pt idx="1">
                  <c:v>18</c:v>
                </c:pt>
              </c:numCache>
            </c:numRef>
          </c:val>
          <c:extLst>
            <c:ext xmlns:c16="http://schemas.microsoft.com/office/drawing/2014/chart" uri="{C3380CC4-5D6E-409C-BE32-E72D297353CC}">
              <c16:uniqueId val="{00000001-D86A-41F7-8FCC-86D3849C41F4}"/>
            </c:ext>
          </c:extLst>
        </c:ser>
        <c:ser>
          <c:idx val="2"/>
          <c:order val="2"/>
          <c:tx>
            <c:strRef>
              <c:f>Sheet1!$D$1</c:f>
              <c:strCache>
                <c:ptCount val="1"/>
                <c:pt idx="0">
                  <c:v>Administrator</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Q1 2014</c:v>
                </c:pt>
                <c:pt idx="1">
                  <c:v>Q3 2018</c:v>
                </c:pt>
              </c:strCache>
            </c:strRef>
          </c:cat>
          <c:val>
            <c:numRef>
              <c:f>Sheet1!$D$2:$D$3</c:f>
              <c:numCache>
                <c:formatCode>General</c:formatCode>
                <c:ptCount val="2"/>
                <c:pt idx="0">
                  <c:v>15</c:v>
                </c:pt>
                <c:pt idx="1">
                  <c:v>41</c:v>
                </c:pt>
              </c:numCache>
            </c:numRef>
          </c:val>
          <c:extLst>
            <c:ext xmlns:c16="http://schemas.microsoft.com/office/drawing/2014/chart" uri="{C3380CC4-5D6E-409C-BE32-E72D297353CC}">
              <c16:uniqueId val="{00000002-D86A-41F7-8FCC-86D3849C41F4}"/>
            </c:ext>
          </c:extLst>
        </c:ser>
        <c:ser>
          <c:idx val="3"/>
          <c:order val="3"/>
          <c:tx>
            <c:strRef>
              <c:f>Sheet1!$E$1</c:f>
              <c:strCache>
                <c:ptCount val="1"/>
                <c:pt idx="0">
                  <c:v>Secretary</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Q1 2014</c:v>
                </c:pt>
                <c:pt idx="1">
                  <c:v>Q3 2018</c:v>
                </c:pt>
              </c:strCache>
            </c:strRef>
          </c:cat>
          <c:val>
            <c:numRef>
              <c:f>Sheet1!$E$2:$E$3</c:f>
              <c:numCache>
                <c:formatCode>General</c:formatCode>
                <c:ptCount val="2"/>
                <c:pt idx="0">
                  <c:v>8</c:v>
                </c:pt>
                <c:pt idx="1">
                  <c:v>16</c:v>
                </c:pt>
              </c:numCache>
            </c:numRef>
          </c:val>
          <c:extLst>
            <c:ext xmlns:c16="http://schemas.microsoft.com/office/drawing/2014/chart" uri="{C3380CC4-5D6E-409C-BE32-E72D297353CC}">
              <c16:uniqueId val="{00000003-D86A-41F7-8FCC-86D3849C41F4}"/>
            </c:ext>
          </c:extLst>
        </c:ser>
        <c:dLbls>
          <c:showLegendKey val="0"/>
          <c:showVal val="0"/>
          <c:showCatName val="0"/>
          <c:showSerName val="0"/>
          <c:showPercent val="0"/>
          <c:showBubbleSize val="0"/>
        </c:dLbls>
        <c:gapWidth val="150"/>
        <c:overlap val="100"/>
        <c:axId val="529120784"/>
        <c:axId val="529118224"/>
      </c:barChart>
      <c:catAx>
        <c:axId val="5291207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29118224"/>
        <c:crosses val="autoZero"/>
        <c:auto val="1"/>
        <c:lblAlgn val="ctr"/>
        <c:lblOffset val="100"/>
        <c:noMultiLvlLbl val="0"/>
      </c:catAx>
      <c:valAx>
        <c:axId val="52911822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291207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200" dirty="0"/>
              <a:t>Frequency of IEP meetings during instructional time</a:t>
            </a:r>
          </a:p>
        </c:rich>
      </c:tx>
      <c:overlay val="0"/>
    </c:title>
    <c:autoTitleDeleted val="0"/>
    <c:plotArea>
      <c:layout/>
      <c:barChart>
        <c:barDir val="col"/>
        <c:grouping val="percentStacked"/>
        <c:varyColors val="0"/>
        <c:ser>
          <c:idx val="0"/>
          <c:order val="0"/>
          <c:tx>
            <c:strRef>
              <c:f>Sheet1!$B$1</c:f>
              <c:strCache>
                <c:ptCount val="1"/>
                <c:pt idx="0">
                  <c:v>Never</c:v>
                </c:pt>
              </c:strCache>
            </c:strRef>
          </c:tx>
          <c:spPr>
            <a:solidFill>
              <a:srgbClr val="00B050"/>
            </a:solidFill>
          </c:spPr>
          <c:invertIfNegative val="0"/>
          <c:dLbls>
            <c:spPr>
              <a:noFill/>
              <a:ln>
                <a:noFill/>
              </a:ln>
              <a:effectLst/>
            </c:spPr>
            <c:txPr>
              <a:bodyPr/>
              <a:lstStyle/>
              <a:p>
                <a:pPr>
                  <a:defRPr sz="1200"/>
                </a:pPr>
                <a:endParaRPr lang="en-US"/>
              </a:p>
            </c:txPr>
            <c:showLegendKey val="0"/>
            <c:showVal val="1"/>
            <c:showCatName val="0"/>
            <c:showSerName val="1"/>
            <c:showPercent val="0"/>
            <c:showBubbleSize val="0"/>
            <c:showLeaderLines val="0"/>
            <c:extLst>
              <c:ext xmlns:c15="http://schemas.microsoft.com/office/drawing/2012/chart" uri="{CE6537A1-D6FC-4f65-9D91-7224C49458BB}">
                <c15:showLeaderLines val="0"/>
              </c:ext>
            </c:extLst>
          </c:dLbls>
          <c:cat>
            <c:strRef>
              <c:f>Sheet1!$A$2:$A$3</c:f>
              <c:strCache>
                <c:ptCount val="2"/>
                <c:pt idx="0">
                  <c:v>Q1 2014</c:v>
                </c:pt>
                <c:pt idx="1">
                  <c:v>Q3 2018</c:v>
                </c:pt>
              </c:strCache>
            </c:strRef>
          </c:cat>
          <c:val>
            <c:numRef>
              <c:f>Sheet1!$B$2:$B$3</c:f>
              <c:numCache>
                <c:formatCode>General</c:formatCode>
                <c:ptCount val="2"/>
                <c:pt idx="0">
                  <c:v>98</c:v>
                </c:pt>
                <c:pt idx="1">
                  <c:v>236</c:v>
                </c:pt>
              </c:numCache>
            </c:numRef>
          </c:val>
          <c:extLst>
            <c:ext xmlns:c16="http://schemas.microsoft.com/office/drawing/2014/chart" uri="{C3380CC4-5D6E-409C-BE32-E72D297353CC}">
              <c16:uniqueId val="{00000000-BD67-4CEC-8D3E-BA30E5D8C98D}"/>
            </c:ext>
          </c:extLst>
        </c:ser>
        <c:ser>
          <c:idx val="1"/>
          <c:order val="1"/>
          <c:tx>
            <c:strRef>
              <c:f>Sheet1!$C$1</c:f>
              <c:strCache>
                <c:ptCount val="1"/>
                <c:pt idx="0">
                  <c:v>Once</c:v>
                </c:pt>
              </c:strCache>
            </c:strRef>
          </c:tx>
          <c:spPr>
            <a:solidFill>
              <a:schemeClr val="accent1"/>
            </a:solidFill>
          </c:spPr>
          <c:invertIfNegative val="0"/>
          <c:dLbls>
            <c:spPr>
              <a:noFill/>
              <a:ln>
                <a:noFill/>
              </a:ln>
              <a:effectLst/>
            </c:spPr>
            <c:txPr>
              <a:bodyPr/>
              <a:lstStyle/>
              <a:p>
                <a:pPr>
                  <a:defRPr sz="1200"/>
                </a:pPr>
                <a:endParaRPr lang="en-US"/>
              </a:p>
            </c:txPr>
            <c:showLegendKey val="0"/>
            <c:showVal val="1"/>
            <c:showCatName val="0"/>
            <c:showSerName val="1"/>
            <c:showPercent val="0"/>
            <c:showBubbleSize val="0"/>
            <c:showLeaderLines val="0"/>
            <c:extLst>
              <c:ext xmlns:c15="http://schemas.microsoft.com/office/drawing/2012/chart" uri="{CE6537A1-D6FC-4f65-9D91-7224C49458BB}">
                <c15:showLeaderLines val="0"/>
              </c:ext>
            </c:extLst>
          </c:dLbls>
          <c:cat>
            <c:strRef>
              <c:f>Sheet1!$A$2:$A$3</c:f>
              <c:strCache>
                <c:ptCount val="2"/>
                <c:pt idx="0">
                  <c:v>Q1 2014</c:v>
                </c:pt>
                <c:pt idx="1">
                  <c:v>Q3 2018</c:v>
                </c:pt>
              </c:strCache>
            </c:strRef>
          </c:cat>
          <c:val>
            <c:numRef>
              <c:f>Sheet1!$C$2:$C$3</c:f>
              <c:numCache>
                <c:formatCode>General</c:formatCode>
                <c:ptCount val="2"/>
                <c:pt idx="0">
                  <c:v>99</c:v>
                </c:pt>
                <c:pt idx="1">
                  <c:v>664</c:v>
                </c:pt>
              </c:numCache>
            </c:numRef>
          </c:val>
          <c:extLst>
            <c:ext xmlns:c16="http://schemas.microsoft.com/office/drawing/2014/chart" uri="{C3380CC4-5D6E-409C-BE32-E72D297353CC}">
              <c16:uniqueId val="{00000001-BD67-4CEC-8D3E-BA30E5D8C98D}"/>
            </c:ext>
          </c:extLst>
        </c:ser>
        <c:ser>
          <c:idx val="2"/>
          <c:order val="2"/>
          <c:tx>
            <c:strRef>
              <c:f>Sheet1!$D$1</c:f>
              <c:strCache>
                <c:ptCount val="1"/>
                <c:pt idx="0">
                  <c:v>Multiple times</c:v>
                </c:pt>
              </c:strCache>
            </c:strRef>
          </c:tx>
          <c:invertIfNegative val="0"/>
          <c:dLbls>
            <c:spPr>
              <a:noFill/>
              <a:ln>
                <a:noFill/>
              </a:ln>
              <a:effectLst/>
            </c:spPr>
            <c:txPr>
              <a:bodyPr/>
              <a:lstStyle/>
              <a:p>
                <a:pPr>
                  <a:defRPr sz="1200"/>
                </a:pPr>
                <a:endParaRPr lang="en-US"/>
              </a:p>
            </c:txPr>
            <c:dLblPos val="ctr"/>
            <c:showLegendKey val="0"/>
            <c:showVal val="1"/>
            <c:showCatName val="0"/>
            <c:showSerName val="1"/>
            <c:showPercent val="0"/>
            <c:showBubbleSize val="0"/>
            <c:showLeaderLines val="0"/>
            <c:extLst>
              <c:ext xmlns:c15="http://schemas.microsoft.com/office/drawing/2012/chart" uri="{CE6537A1-D6FC-4f65-9D91-7224C49458BB}">
                <c15:showLeaderLines val="0"/>
              </c:ext>
            </c:extLst>
          </c:dLbls>
          <c:cat>
            <c:strRef>
              <c:f>Sheet1!$A$2:$A$3</c:f>
              <c:strCache>
                <c:ptCount val="2"/>
                <c:pt idx="0">
                  <c:v>Q1 2014</c:v>
                </c:pt>
                <c:pt idx="1">
                  <c:v>Q3 2018</c:v>
                </c:pt>
              </c:strCache>
            </c:strRef>
          </c:cat>
          <c:val>
            <c:numRef>
              <c:f>Sheet1!$D$2:$D$3</c:f>
              <c:numCache>
                <c:formatCode>General</c:formatCode>
                <c:ptCount val="2"/>
                <c:pt idx="0">
                  <c:v>97</c:v>
                </c:pt>
                <c:pt idx="1">
                  <c:v>149</c:v>
                </c:pt>
              </c:numCache>
            </c:numRef>
          </c:val>
          <c:extLst>
            <c:ext xmlns:c16="http://schemas.microsoft.com/office/drawing/2014/chart" uri="{C3380CC4-5D6E-409C-BE32-E72D297353CC}">
              <c16:uniqueId val="{00000002-BD67-4CEC-8D3E-BA30E5D8C98D}"/>
            </c:ext>
          </c:extLst>
        </c:ser>
        <c:dLbls>
          <c:showLegendKey val="0"/>
          <c:showVal val="0"/>
          <c:showCatName val="0"/>
          <c:showSerName val="0"/>
          <c:showPercent val="0"/>
          <c:showBubbleSize val="0"/>
        </c:dLbls>
        <c:gapWidth val="150"/>
        <c:overlap val="100"/>
        <c:axId val="114067968"/>
        <c:axId val="153381696"/>
      </c:barChart>
      <c:catAx>
        <c:axId val="114067968"/>
        <c:scaling>
          <c:orientation val="minMax"/>
        </c:scaling>
        <c:delete val="0"/>
        <c:axPos val="b"/>
        <c:numFmt formatCode="General" sourceLinked="0"/>
        <c:majorTickMark val="out"/>
        <c:minorTickMark val="none"/>
        <c:tickLblPos val="nextTo"/>
        <c:txPr>
          <a:bodyPr/>
          <a:lstStyle/>
          <a:p>
            <a:pPr>
              <a:defRPr sz="1200"/>
            </a:pPr>
            <a:endParaRPr lang="en-US"/>
          </a:p>
        </c:txPr>
        <c:crossAx val="153381696"/>
        <c:crosses val="autoZero"/>
        <c:auto val="1"/>
        <c:lblAlgn val="ctr"/>
        <c:lblOffset val="100"/>
        <c:noMultiLvlLbl val="0"/>
      </c:catAx>
      <c:valAx>
        <c:axId val="153381696"/>
        <c:scaling>
          <c:orientation val="minMax"/>
        </c:scaling>
        <c:delete val="0"/>
        <c:axPos val="l"/>
        <c:majorGridlines/>
        <c:numFmt formatCode="0%" sourceLinked="1"/>
        <c:majorTickMark val="out"/>
        <c:minorTickMark val="none"/>
        <c:tickLblPos val="nextTo"/>
        <c:txPr>
          <a:bodyPr/>
          <a:lstStyle/>
          <a:p>
            <a:pPr>
              <a:defRPr sz="1400"/>
            </a:pPr>
            <a:endParaRPr lang="en-US"/>
          </a:p>
        </c:txPr>
        <c:crossAx val="114067968"/>
        <c:crosses val="autoZero"/>
        <c:crossBetween val="between"/>
      </c:valAx>
    </c:plotArea>
    <c:legend>
      <c:legendPos val="b"/>
      <c:overlay val="0"/>
      <c:txPr>
        <a:bodyPr/>
        <a:lstStyle/>
        <a:p>
          <a:pPr>
            <a:defRPr sz="14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400" dirty="0"/>
              <a:t>ES: Hours </a:t>
            </a:r>
            <a:r>
              <a:rPr lang="en-US" sz="1400" baseline="0" dirty="0"/>
              <a:t>spent writing progress reports</a:t>
            </a:r>
            <a:endParaRPr lang="en-US" sz="1400" dirty="0"/>
          </a:p>
        </c:rich>
      </c:tx>
      <c:overlay val="0"/>
    </c:title>
    <c:autoTitleDeleted val="0"/>
    <c:plotArea>
      <c:layout>
        <c:manualLayout>
          <c:layoutTarget val="inner"/>
          <c:xMode val="edge"/>
          <c:yMode val="edge"/>
          <c:x val="0.1303486356658248"/>
          <c:y val="0.11807078405192442"/>
          <c:w val="0.83506016936562177"/>
          <c:h val="0.62871393336622505"/>
        </c:manualLayout>
      </c:layout>
      <c:barChart>
        <c:barDir val="col"/>
        <c:grouping val="stacked"/>
        <c:varyColors val="0"/>
        <c:ser>
          <c:idx val="0"/>
          <c:order val="0"/>
          <c:tx>
            <c:strRef>
              <c:f>Sheet1!$B$1</c:f>
              <c:strCache>
                <c:ptCount val="1"/>
                <c:pt idx="0">
                  <c:v>During the work day </c:v>
                </c:pt>
              </c:strCache>
            </c:strRef>
          </c:tx>
          <c:spPr>
            <a:solidFill>
              <a:srgbClr val="00B05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Q1 2014</c:v>
                </c:pt>
                <c:pt idx="1">
                  <c:v>Q3 2018</c:v>
                </c:pt>
              </c:strCache>
            </c:strRef>
          </c:cat>
          <c:val>
            <c:numRef>
              <c:f>Sheet1!$B$2:$B$3</c:f>
              <c:numCache>
                <c:formatCode>General</c:formatCode>
                <c:ptCount val="2"/>
                <c:pt idx="0">
                  <c:v>4.4000000000000004</c:v>
                </c:pt>
                <c:pt idx="1">
                  <c:v>3.7</c:v>
                </c:pt>
              </c:numCache>
            </c:numRef>
          </c:val>
          <c:extLst>
            <c:ext xmlns:c16="http://schemas.microsoft.com/office/drawing/2014/chart" uri="{C3380CC4-5D6E-409C-BE32-E72D297353CC}">
              <c16:uniqueId val="{00000000-80AA-4314-88A4-76D133C2715C}"/>
            </c:ext>
          </c:extLst>
        </c:ser>
        <c:ser>
          <c:idx val="1"/>
          <c:order val="1"/>
          <c:tx>
            <c:strRef>
              <c:f>Sheet1!$C$1</c:f>
              <c:strCache>
                <c:ptCount val="1"/>
                <c:pt idx="0">
                  <c:v>Outside of the work day </c:v>
                </c:pt>
              </c:strCache>
            </c:strRef>
          </c:tx>
          <c:spPr>
            <a:solidFill>
              <a:schemeClr val="accent2"/>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Q1 2014</c:v>
                </c:pt>
                <c:pt idx="1">
                  <c:v>Q3 2018</c:v>
                </c:pt>
              </c:strCache>
            </c:strRef>
          </c:cat>
          <c:val>
            <c:numRef>
              <c:f>Sheet1!$C$2:$C$3</c:f>
              <c:numCache>
                <c:formatCode>General</c:formatCode>
                <c:ptCount val="2"/>
                <c:pt idx="0">
                  <c:v>5.3</c:v>
                </c:pt>
                <c:pt idx="1">
                  <c:v>5.36</c:v>
                </c:pt>
              </c:numCache>
            </c:numRef>
          </c:val>
          <c:extLst>
            <c:ext xmlns:c16="http://schemas.microsoft.com/office/drawing/2014/chart" uri="{C3380CC4-5D6E-409C-BE32-E72D297353CC}">
              <c16:uniqueId val="{00000001-80AA-4314-88A4-76D133C2715C}"/>
            </c:ext>
          </c:extLst>
        </c:ser>
        <c:dLbls>
          <c:showLegendKey val="0"/>
          <c:showVal val="0"/>
          <c:showCatName val="0"/>
          <c:showSerName val="0"/>
          <c:showPercent val="0"/>
          <c:showBubbleSize val="0"/>
        </c:dLbls>
        <c:gapWidth val="150"/>
        <c:overlap val="100"/>
        <c:axId val="123992576"/>
        <c:axId val="152515648"/>
      </c:barChart>
      <c:catAx>
        <c:axId val="123992576"/>
        <c:scaling>
          <c:orientation val="minMax"/>
        </c:scaling>
        <c:delete val="0"/>
        <c:axPos val="b"/>
        <c:numFmt formatCode="General" sourceLinked="0"/>
        <c:majorTickMark val="out"/>
        <c:minorTickMark val="none"/>
        <c:tickLblPos val="nextTo"/>
        <c:crossAx val="152515648"/>
        <c:crosses val="autoZero"/>
        <c:auto val="1"/>
        <c:lblAlgn val="ctr"/>
        <c:lblOffset val="100"/>
        <c:noMultiLvlLbl val="0"/>
      </c:catAx>
      <c:valAx>
        <c:axId val="152515648"/>
        <c:scaling>
          <c:orientation val="minMax"/>
        </c:scaling>
        <c:delete val="0"/>
        <c:axPos val="l"/>
        <c:majorGridlines/>
        <c:numFmt formatCode="General" sourceLinked="1"/>
        <c:majorTickMark val="out"/>
        <c:minorTickMark val="none"/>
        <c:tickLblPos val="nextTo"/>
        <c:crossAx val="123992576"/>
        <c:crosses val="autoZero"/>
        <c:crossBetween val="between"/>
      </c:valAx>
    </c:plotArea>
    <c:legend>
      <c:legendPos val="b"/>
      <c:overlay val="0"/>
      <c:txPr>
        <a:bodyPr/>
        <a:lstStyle/>
        <a:p>
          <a:pPr>
            <a:defRPr sz="14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200" b="1" i="0" u="none" strike="noStrike" baseline="0" dirty="0">
                <a:effectLst/>
              </a:rPr>
              <a:t>Grade card by type</a:t>
            </a:r>
            <a:endParaRPr lang="en-US" sz="1200" b="1" dirty="0"/>
          </a:p>
        </c:rich>
      </c:tx>
      <c:overlay val="0"/>
    </c:title>
    <c:autoTitleDeleted val="0"/>
    <c:plotArea>
      <c:layout/>
      <c:barChart>
        <c:barDir val="col"/>
        <c:grouping val="stacked"/>
        <c:varyColors val="0"/>
        <c:dLbls>
          <c:showLegendKey val="0"/>
          <c:showVal val="0"/>
          <c:showCatName val="0"/>
          <c:showSerName val="0"/>
          <c:showPercent val="0"/>
          <c:showBubbleSize val="0"/>
        </c:dLbls>
        <c:gapWidth val="100"/>
        <c:overlap val="100"/>
        <c:axId val="123690496"/>
        <c:axId val="152511040"/>
      </c:barChart>
      <c:valAx>
        <c:axId val="152511040"/>
        <c:scaling>
          <c:orientation val="minMax"/>
        </c:scaling>
        <c:delete val="0"/>
        <c:axPos val="l"/>
        <c:majorGridlines/>
        <c:numFmt formatCode="General" sourceLinked="1"/>
        <c:majorTickMark val="out"/>
        <c:minorTickMark val="none"/>
        <c:tickLblPos val="nextTo"/>
        <c:crossAx val="123690496"/>
        <c:crosses val="autoZero"/>
        <c:crossBetween val="between"/>
      </c:valAx>
      <c:catAx>
        <c:axId val="123690496"/>
        <c:scaling>
          <c:orientation val="minMax"/>
        </c:scaling>
        <c:delete val="0"/>
        <c:axPos val="b"/>
        <c:majorTickMark val="out"/>
        <c:minorTickMark val="none"/>
        <c:tickLblPos val="nextTo"/>
        <c:crossAx val="152511040"/>
        <c:crosses val="autoZero"/>
        <c:auto val="1"/>
        <c:lblAlgn val="ctr"/>
        <c:lblOffset val="100"/>
        <c:noMultiLvlLbl val="0"/>
      </c:catAx>
    </c:plotArea>
    <c:legend>
      <c:legendPos val="b"/>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200" b="1" i="0" u="none" strike="noStrike" baseline="0" dirty="0">
                <a:effectLst/>
              </a:rPr>
              <a:t>Grade card by type</a:t>
            </a:r>
            <a:endParaRPr lang="en-US" sz="1200" b="1" dirty="0"/>
          </a:p>
        </c:rich>
      </c:tx>
      <c:overlay val="0"/>
    </c:title>
    <c:autoTitleDeleted val="0"/>
    <c:plotArea>
      <c:layout/>
      <c:barChart>
        <c:barDir val="col"/>
        <c:grouping val="stacked"/>
        <c:varyColors val="0"/>
        <c:dLbls>
          <c:showLegendKey val="0"/>
          <c:showVal val="0"/>
          <c:showCatName val="0"/>
          <c:showSerName val="0"/>
          <c:showPercent val="0"/>
          <c:showBubbleSize val="0"/>
        </c:dLbls>
        <c:gapWidth val="100"/>
        <c:overlap val="100"/>
        <c:axId val="107784192"/>
        <c:axId val="88004224"/>
      </c:barChart>
      <c:valAx>
        <c:axId val="88004224"/>
        <c:scaling>
          <c:orientation val="minMax"/>
        </c:scaling>
        <c:delete val="0"/>
        <c:axPos val="l"/>
        <c:majorGridlines/>
        <c:numFmt formatCode="General" sourceLinked="1"/>
        <c:majorTickMark val="out"/>
        <c:minorTickMark val="none"/>
        <c:tickLblPos val="nextTo"/>
        <c:crossAx val="107784192"/>
        <c:crosses val="autoZero"/>
        <c:crossBetween val="between"/>
      </c:valAx>
      <c:catAx>
        <c:axId val="107784192"/>
        <c:scaling>
          <c:orientation val="minMax"/>
        </c:scaling>
        <c:delete val="0"/>
        <c:axPos val="b"/>
        <c:majorTickMark val="out"/>
        <c:minorTickMark val="none"/>
        <c:tickLblPos val="nextTo"/>
        <c:crossAx val="88004224"/>
        <c:crosses val="autoZero"/>
        <c:auto val="1"/>
        <c:lblAlgn val="ctr"/>
        <c:lblOffset val="100"/>
        <c:noMultiLvlLbl val="0"/>
      </c:catAx>
    </c:plotArea>
    <c:legend>
      <c:legendPos val="b"/>
      <c:overlay val="0"/>
    </c:legend>
    <c:plotVisOnly val="1"/>
    <c:dispBlanksAs val="gap"/>
    <c:showDLblsOverMax val="0"/>
  </c:chart>
  <c:txPr>
    <a:bodyPr/>
    <a:lstStyle/>
    <a:p>
      <a:pPr>
        <a:defRPr sz="1800"/>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400" dirty="0"/>
              <a:t>ES: Hours </a:t>
            </a:r>
            <a:r>
              <a:rPr lang="en-US" sz="1400" baseline="0" dirty="0"/>
              <a:t>spent entering report card data and writing progress reports</a:t>
            </a:r>
            <a:endParaRPr lang="en-US" sz="1400" dirty="0"/>
          </a:p>
        </c:rich>
      </c:tx>
      <c:overlay val="0"/>
    </c:title>
    <c:autoTitleDeleted val="0"/>
    <c:plotArea>
      <c:layout/>
      <c:barChart>
        <c:barDir val="col"/>
        <c:grouping val="stacked"/>
        <c:varyColors val="0"/>
        <c:ser>
          <c:idx val="0"/>
          <c:order val="0"/>
          <c:tx>
            <c:strRef>
              <c:f>Sheet1!$B$1</c:f>
              <c:strCache>
                <c:ptCount val="1"/>
                <c:pt idx="0">
                  <c:v>Grade card</c:v>
                </c:pt>
              </c:strCache>
            </c:strRef>
          </c:tx>
          <c:spPr>
            <a:solidFill>
              <a:schemeClr val="accent5"/>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Q1 2014</c:v>
                </c:pt>
                <c:pt idx="1">
                  <c:v>Q3 2018</c:v>
                </c:pt>
              </c:strCache>
            </c:strRef>
          </c:cat>
          <c:val>
            <c:numRef>
              <c:f>Sheet1!$B$2:$B$3</c:f>
              <c:numCache>
                <c:formatCode>General</c:formatCode>
                <c:ptCount val="2"/>
                <c:pt idx="0">
                  <c:v>5.77</c:v>
                </c:pt>
                <c:pt idx="1">
                  <c:v>11.24</c:v>
                </c:pt>
              </c:numCache>
            </c:numRef>
          </c:val>
          <c:extLst>
            <c:ext xmlns:c16="http://schemas.microsoft.com/office/drawing/2014/chart" uri="{C3380CC4-5D6E-409C-BE32-E72D297353CC}">
              <c16:uniqueId val="{00000000-04B4-44F6-AA44-45111534689C}"/>
            </c:ext>
          </c:extLst>
        </c:ser>
        <c:ser>
          <c:idx val="1"/>
          <c:order val="1"/>
          <c:tx>
            <c:strRef>
              <c:f>Sheet1!$C$1</c:f>
              <c:strCache>
                <c:ptCount val="1"/>
                <c:pt idx="0">
                  <c:v>Progress reports </c:v>
                </c:pt>
              </c:strCache>
            </c:strRef>
          </c:tx>
          <c:spPr>
            <a:solidFill>
              <a:schemeClr val="accent1"/>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Q1 2014</c:v>
                </c:pt>
                <c:pt idx="1">
                  <c:v>Q3 2018</c:v>
                </c:pt>
              </c:strCache>
            </c:strRef>
          </c:cat>
          <c:val>
            <c:numRef>
              <c:f>Sheet1!$C$2:$C$3</c:f>
              <c:numCache>
                <c:formatCode>General</c:formatCode>
                <c:ptCount val="2"/>
                <c:pt idx="0">
                  <c:v>9.6999999999999993</c:v>
                </c:pt>
                <c:pt idx="1">
                  <c:v>9.06</c:v>
                </c:pt>
              </c:numCache>
            </c:numRef>
          </c:val>
          <c:extLst>
            <c:ext xmlns:c16="http://schemas.microsoft.com/office/drawing/2014/chart" uri="{C3380CC4-5D6E-409C-BE32-E72D297353CC}">
              <c16:uniqueId val="{00000001-04B4-44F6-AA44-45111534689C}"/>
            </c:ext>
          </c:extLst>
        </c:ser>
        <c:dLbls>
          <c:showLegendKey val="0"/>
          <c:showVal val="0"/>
          <c:showCatName val="0"/>
          <c:showSerName val="0"/>
          <c:showPercent val="0"/>
          <c:showBubbleSize val="0"/>
        </c:dLbls>
        <c:gapWidth val="150"/>
        <c:overlap val="100"/>
        <c:axId val="123979264"/>
        <c:axId val="152512768"/>
      </c:barChart>
      <c:catAx>
        <c:axId val="123979264"/>
        <c:scaling>
          <c:orientation val="minMax"/>
        </c:scaling>
        <c:delete val="0"/>
        <c:axPos val="b"/>
        <c:numFmt formatCode="General" sourceLinked="0"/>
        <c:majorTickMark val="out"/>
        <c:minorTickMark val="none"/>
        <c:tickLblPos val="nextTo"/>
        <c:crossAx val="152512768"/>
        <c:crosses val="autoZero"/>
        <c:auto val="1"/>
        <c:lblAlgn val="ctr"/>
        <c:lblOffset val="100"/>
        <c:noMultiLvlLbl val="0"/>
      </c:catAx>
      <c:valAx>
        <c:axId val="152512768"/>
        <c:scaling>
          <c:orientation val="minMax"/>
        </c:scaling>
        <c:delete val="0"/>
        <c:axPos val="l"/>
        <c:majorGridlines/>
        <c:numFmt formatCode="General" sourceLinked="1"/>
        <c:majorTickMark val="out"/>
        <c:minorTickMark val="none"/>
        <c:tickLblPos val="nextTo"/>
        <c:crossAx val="123979264"/>
        <c:crosses val="autoZero"/>
        <c:crossBetween val="between"/>
      </c:valAx>
    </c:plotArea>
    <c:legend>
      <c:legendPos val="b"/>
      <c:overlay val="0"/>
      <c:txPr>
        <a:bodyPr/>
        <a:lstStyle/>
        <a:p>
          <a:pPr>
            <a:defRPr sz="14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200" b="1" i="0" u="none" strike="noStrike" baseline="0" dirty="0">
                <a:effectLst/>
              </a:rPr>
              <a:t>Grade card by type</a:t>
            </a:r>
            <a:endParaRPr lang="en-US" sz="1200" b="1" dirty="0"/>
          </a:p>
        </c:rich>
      </c:tx>
      <c:overlay val="0"/>
    </c:title>
    <c:autoTitleDeleted val="0"/>
    <c:plotArea>
      <c:layout/>
      <c:barChart>
        <c:barDir val="col"/>
        <c:grouping val="stacked"/>
        <c:varyColors val="0"/>
        <c:dLbls>
          <c:showLegendKey val="0"/>
          <c:showVal val="0"/>
          <c:showCatName val="0"/>
          <c:showSerName val="0"/>
          <c:showPercent val="0"/>
          <c:showBubbleSize val="0"/>
        </c:dLbls>
        <c:gapWidth val="100"/>
        <c:overlap val="100"/>
        <c:axId val="123690496"/>
        <c:axId val="152511040"/>
      </c:barChart>
      <c:valAx>
        <c:axId val="152511040"/>
        <c:scaling>
          <c:orientation val="minMax"/>
        </c:scaling>
        <c:delete val="0"/>
        <c:axPos val="l"/>
        <c:majorGridlines/>
        <c:numFmt formatCode="General" sourceLinked="1"/>
        <c:majorTickMark val="out"/>
        <c:minorTickMark val="none"/>
        <c:tickLblPos val="nextTo"/>
        <c:crossAx val="123690496"/>
        <c:crosses val="autoZero"/>
        <c:crossBetween val="between"/>
      </c:valAx>
      <c:catAx>
        <c:axId val="123690496"/>
        <c:scaling>
          <c:orientation val="minMax"/>
        </c:scaling>
        <c:delete val="0"/>
        <c:axPos val="b"/>
        <c:majorTickMark val="out"/>
        <c:minorTickMark val="none"/>
        <c:tickLblPos val="nextTo"/>
        <c:crossAx val="152511040"/>
        <c:crosses val="autoZero"/>
        <c:auto val="1"/>
        <c:lblAlgn val="ctr"/>
        <c:lblOffset val="100"/>
        <c:noMultiLvlLbl val="0"/>
      </c:catAx>
    </c:plotArea>
    <c:legend>
      <c:legendPos val="b"/>
      <c:overlay val="0"/>
    </c:legend>
    <c:plotVisOnly val="1"/>
    <c:dispBlanksAs val="gap"/>
    <c:showDLblsOverMax val="0"/>
  </c:chart>
  <c:txPr>
    <a:bodyPr/>
    <a:lstStyle/>
    <a:p>
      <a:pPr>
        <a:defRPr sz="1800"/>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400" dirty="0"/>
              <a:t>Hours </a:t>
            </a:r>
            <a:r>
              <a:rPr lang="en-US" sz="1400" baseline="0" dirty="0"/>
              <a:t>spent writing progress reports</a:t>
            </a:r>
            <a:endParaRPr lang="en-US" sz="1400" dirty="0"/>
          </a:p>
        </c:rich>
      </c:tx>
      <c:overlay val="0"/>
    </c:title>
    <c:autoTitleDeleted val="0"/>
    <c:plotArea>
      <c:layout/>
      <c:barChart>
        <c:barDir val="col"/>
        <c:grouping val="stacked"/>
        <c:varyColors val="0"/>
        <c:ser>
          <c:idx val="0"/>
          <c:order val="0"/>
          <c:tx>
            <c:strRef>
              <c:f>Sheet1!$B$1</c:f>
              <c:strCache>
                <c:ptCount val="1"/>
                <c:pt idx="0">
                  <c:v>During the work day </c:v>
                </c:pt>
              </c:strCache>
            </c:strRef>
          </c:tx>
          <c:spPr>
            <a:solidFill>
              <a:srgbClr val="00B05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Q1 2014</c:v>
                </c:pt>
                <c:pt idx="1">
                  <c:v>Q3 2018</c:v>
                </c:pt>
              </c:strCache>
            </c:strRef>
          </c:cat>
          <c:val>
            <c:numRef>
              <c:f>Sheet1!$B$2:$B$3</c:f>
              <c:numCache>
                <c:formatCode>General</c:formatCode>
                <c:ptCount val="2"/>
                <c:pt idx="0">
                  <c:v>2.92</c:v>
                </c:pt>
                <c:pt idx="1">
                  <c:v>3.95</c:v>
                </c:pt>
              </c:numCache>
            </c:numRef>
          </c:val>
          <c:extLst>
            <c:ext xmlns:c16="http://schemas.microsoft.com/office/drawing/2014/chart" uri="{C3380CC4-5D6E-409C-BE32-E72D297353CC}">
              <c16:uniqueId val="{00000000-4E35-4397-B398-AFE5A257A77F}"/>
            </c:ext>
          </c:extLst>
        </c:ser>
        <c:ser>
          <c:idx val="1"/>
          <c:order val="1"/>
          <c:tx>
            <c:strRef>
              <c:f>Sheet1!$C$1</c:f>
              <c:strCache>
                <c:ptCount val="1"/>
                <c:pt idx="0">
                  <c:v>Outside of the work day </c:v>
                </c:pt>
              </c:strCache>
            </c:strRef>
          </c:tx>
          <c:spPr>
            <a:solidFill>
              <a:schemeClr val="accent1"/>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Q1 2014</c:v>
                </c:pt>
                <c:pt idx="1">
                  <c:v>Q3 2018</c:v>
                </c:pt>
              </c:strCache>
            </c:strRef>
          </c:cat>
          <c:val>
            <c:numRef>
              <c:f>Sheet1!$C$2:$C$3</c:f>
              <c:numCache>
                <c:formatCode>General</c:formatCode>
                <c:ptCount val="2"/>
                <c:pt idx="0">
                  <c:v>4.09</c:v>
                </c:pt>
                <c:pt idx="1">
                  <c:v>4</c:v>
                </c:pt>
              </c:numCache>
            </c:numRef>
          </c:val>
          <c:extLst>
            <c:ext xmlns:c16="http://schemas.microsoft.com/office/drawing/2014/chart" uri="{C3380CC4-5D6E-409C-BE32-E72D297353CC}">
              <c16:uniqueId val="{00000001-4E35-4397-B398-AFE5A257A77F}"/>
            </c:ext>
          </c:extLst>
        </c:ser>
        <c:dLbls>
          <c:showLegendKey val="0"/>
          <c:showVal val="0"/>
          <c:showCatName val="0"/>
          <c:showSerName val="0"/>
          <c:showPercent val="0"/>
          <c:showBubbleSize val="0"/>
        </c:dLbls>
        <c:gapWidth val="150"/>
        <c:overlap val="100"/>
        <c:axId val="123992576"/>
        <c:axId val="152515648"/>
      </c:barChart>
      <c:catAx>
        <c:axId val="123992576"/>
        <c:scaling>
          <c:orientation val="minMax"/>
        </c:scaling>
        <c:delete val="0"/>
        <c:axPos val="b"/>
        <c:numFmt formatCode="General" sourceLinked="0"/>
        <c:majorTickMark val="out"/>
        <c:minorTickMark val="none"/>
        <c:tickLblPos val="nextTo"/>
        <c:crossAx val="152515648"/>
        <c:crosses val="autoZero"/>
        <c:auto val="1"/>
        <c:lblAlgn val="ctr"/>
        <c:lblOffset val="100"/>
        <c:noMultiLvlLbl val="0"/>
      </c:catAx>
      <c:valAx>
        <c:axId val="152515648"/>
        <c:scaling>
          <c:orientation val="minMax"/>
        </c:scaling>
        <c:delete val="0"/>
        <c:axPos val="l"/>
        <c:majorGridlines/>
        <c:numFmt formatCode="General" sourceLinked="1"/>
        <c:majorTickMark val="out"/>
        <c:minorTickMark val="none"/>
        <c:tickLblPos val="nextTo"/>
        <c:crossAx val="123992576"/>
        <c:crosses val="autoZero"/>
        <c:crossBetween val="between"/>
      </c:valAx>
    </c:plotArea>
    <c:legend>
      <c:legendPos val="b"/>
      <c:overlay val="0"/>
      <c:txPr>
        <a:bodyPr/>
        <a:lstStyle/>
        <a:p>
          <a:pPr>
            <a:defRPr sz="14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Number of TBTs</a:t>
            </a:r>
            <a:r>
              <a:rPr lang="en-US" baseline="0" dirty="0"/>
              <a:t> Teachers are on</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percentStacked"/>
        <c:varyColors val="0"/>
        <c:ser>
          <c:idx val="0"/>
          <c:order val="0"/>
          <c:tx>
            <c:strRef>
              <c:f>Sheet1!$B$1</c:f>
              <c:strCache>
                <c:ptCount val="1"/>
                <c:pt idx="0">
                  <c:v>One TBT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Q1 2014</c:v>
                </c:pt>
                <c:pt idx="1">
                  <c:v>Q3 2018</c:v>
                </c:pt>
              </c:strCache>
            </c:strRef>
          </c:cat>
          <c:val>
            <c:numRef>
              <c:f>Sheet1!$B$2:$B$3</c:f>
              <c:numCache>
                <c:formatCode>General</c:formatCode>
                <c:ptCount val="2"/>
                <c:pt idx="0">
                  <c:v>1030</c:v>
                </c:pt>
                <c:pt idx="1">
                  <c:v>953</c:v>
                </c:pt>
              </c:numCache>
            </c:numRef>
          </c:val>
          <c:extLst>
            <c:ext xmlns:c16="http://schemas.microsoft.com/office/drawing/2014/chart" uri="{C3380CC4-5D6E-409C-BE32-E72D297353CC}">
              <c16:uniqueId val="{00000000-9E18-438B-B763-91FB22C0467E}"/>
            </c:ext>
          </c:extLst>
        </c:ser>
        <c:ser>
          <c:idx val="1"/>
          <c:order val="1"/>
          <c:tx>
            <c:strRef>
              <c:f>Sheet1!$C$1</c:f>
              <c:strCache>
                <c:ptCount val="1"/>
                <c:pt idx="0">
                  <c:v>More than one TBT</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Q1 2014</c:v>
                </c:pt>
                <c:pt idx="1">
                  <c:v>Q3 2018</c:v>
                </c:pt>
              </c:strCache>
            </c:strRef>
          </c:cat>
          <c:val>
            <c:numRef>
              <c:f>Sheet1!$C$2:$C$3</c:f>
              <c:numCache>
                <c:formatCode>General</c:formatCode>
                <c:ptCount val="2"/>
                <c:pt idx="0">
                  <c:v>252</c:v>
                </c:pt>
                <c:pt idx="1">
                  <c:v>165</c:v>
                </c:pt>
              </c:numCache>
            </c:numRef>
          </c:val>
          <c:extLst>
            <c:ext xmlns:c16="http://schemas.microsoft.com/office/drawing/2014/chart" uri="{C3380CC4-5D6E-409C-BE32-E72D297353CC}">
              <c16:uniqueId val="{00000001-9E18-438B-B763-91FB22C0467E}"/>
            </c:ext>
          </c:extLst>
        </c:ser>
        <c:dLbls>
          <c:showLegendKey val="0"/>
          <c:showVal val="0"/>
          <c:showCatName val="0"/>
          <c:showSerName val="0"/>
          <c:showPercent val="0"/>
          <c:showBubbleSize val="0"/>
        </c:dLbls>
        <c:gapWidth val="150"/>
        <c:overlap val="100"/>
        <c:axId val="537867920"/>
        <c:axId val="537867600"/>
      </c:barChart>
      <c:catAx>
        <c:axId val="5378679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37867600"/>
        <c:crosses val="autoZero"/>
        <c:auto val="1"/>
        <c:lblAlgn val="ctr"/>
        <c:lblOffset val="100"/>
        <c:noMultiLvlLbl val="0"/>
      </c:catAx>
      <c:valAx>
        <c:axId val="53786760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378679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TBT Meeting Times</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percentStacked"/>
        <c:varyColors val="0"/>
        <c:ser>
          <c:idx val="0"/>
          <c:order val="0"/>
          <c:tx>
            <c:strRef>
              <c:f>Sheet1!$B$1</c:f>
              <c:strCache>
                <c:ptCount val="1"/>
                <c:pt idx="0">
                  <c:v>During the workday</c:v>
                </c:pt>
              </c:strCache>
            </c:strRef>
          </c:tx>
          <c:spPr>
            <a:solidFill>
              <a:srgbClr val="00B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Q1 2014</c:v>
                </c:pt>
                <c:pt idx="1">
                  <c:v>Q3 2018</c:v>
                </c:pt>
              </c:strCache>
            </c:strRef>
          </c:cat>
          <c:val>
            <c:numRef>
              <c:f>Sheet1!$B$2:$B$3</c:f>
              <c:numCache>
                <c:formatCode>General</c:formatCode>
                <c:ptCount val="2"/>
                <c:pt idx="0">
                  <c:v>771</c:v>
                </c:pt>
                <c:pt idx="1">
                  <c:v>703</c:v>
                </c:pt>
              </c:numCache>
            </c:numRef>
          </c:val>
          <c:extLst>
            <c:ext xmlns:c16="http://schemas.microsoft.com/office/drawing/2014/chart" uri="{C3380CC4-5D6E-409C-BE32-E72D297353CC}">
              <c16:uniqueId val="{00000000-AAEE-4100-8734-38D99869C0C1}"/>
            </c:ext>
          </c:extLst>
        </c:ser>
        <c:ser>
          <c:idx val="1"/>
          <c:order val="1"/>
          <c:tx>
            <c:strRef>
              <c:f>Sheet1!$C$1</c:f>
              <c:strCache>
                <c:ptCount val="1"/>
                <c:pt idx="0">
                  <c:v>Outside of the workday</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Q1 2014</c:v>
                </c:pt>
                <c:pt idx="1">
                  <c:v>Q3 2018</c:v>
                </c:pt>
              </c:strCache>
            </c:strRef>
          </c:cat>
          <c:val>
            <c:numRef>
              <c:f>Sheet1!$C$2:$C$3</c:f>
              <c:numCache>
                <c:formatCode>General</c:formatCode>
                <c:ptCount val="2"/>
                <c:pt idx="0">
                  <c:v>511</c:v>
                </c:pt>
                <c:pt idx="1">
                  <c:v>364</c:v>
                </c:pt>
              </c:numCache>
            </c:numRef>
          </c:val>
          <c:extLst>
            <c:ext xmlns:c16="http://schemas.microsoft.com/office/drawing/2014/chart" uri="{C3380CC4-5D6E-409C-BE32-E72D297353CC}">
              <c16:uniqueId val="{00000001-AAEE-4100-8734-38D99869C0C1}"/>
            </c:ext>
          </c:extLst>
        </c:ser>
        <c:dLbls>
          <c:showLegendKey val="0"/>
          <c:showVal val="0"/>
          <c:showCatName val="0"/>
          <c:showSerName val="0"/>
          <c:showPercent val="0"/>
          <c:showBubbleSize val="0"/>
        </c:dLbls>
        <c:gapWidth val="150"/>
        <c:overlap val="100"/>
        <c:axId val="529127184"/>
        <c:axId val="529122704"/>
      </c:barChart>
      <c:catAx>
        <c:axId val="5291271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29122704"/>
        <c:crosses val="autoZero"/>
        <c:auto val="1"/>
        <c:lblAlgn val="ctr"/>
        <c:lblOffset val="100"/>
        <c:noMultiLvlLbl val="0"/>
      </c:catAx>
      <c:valAx>
        <c:axId val="5291227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291271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Reason</a:t>
            </a:r>
            <a:r>
              <a:rPr lang="en-US" baseline="0" dirty="0"/>
              <a:t> for </a:t>
            </a:r>
            <a:r>
              <a:rPr lang="en-US" dirty="0"/>
              <a:t>TBT</a:t>
            </a:r>
            <a:r>
              <a:rPr lang="en-US" baseline="0" dirty="0"/>
              <a:t> meetings outside of the workday</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percentStacked"/>
        <c:varyColors val="0"/>
        <c:ser>
          <c:idx val="0"/>
          <c:order val="0"/>
          <c:tx>
            <c:strRef>
              <c:f>Sheet1!$B$1</c:f>
              <c:strCache>
                <c:ptCount val="1"/>
                <c:pt idx="0">
                  <c:v>Team decision</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Q1 2014</c:v>
                </c:pt>
                <c:pt idx="1">
                  <c:v>Q3 2018</c:v>
                </c:pt>
              </c:strCache>
            </c:strRef>
          </c:cat>
          <c:val>
            <c:numRef>
              <c:f>Sheet1!$B$2:$B$3</c:f>
              <c:numCache>
                <c:formatCode>General</c:formatCode>
                <c:ptCount val="2"/>
                <c:pt idx="0">
                  <c:v>245</c:v>
                </c:pt>
                <c:pt idx="1">
                  <c:v>199</c:v>
                </c:pt>
              </c:numCache>
            </c:numRef>
          </c:val>
          <c:extLst>
            <c:ext xmlns:c16="http://schemas.microsoft.com/office/drawing/2014/chart" uri="{C3380CC4-5D6E-409C-BE32-E72D297353CC}">
              <c16:uniqueId val="{00000000-3C82-4F88-B71D-CD251E599307}"/>
            </c:ext>
          </c:extLst>
        </c:ser>
        <c:ser>
          <c:idx val="1"/>
          <c:order val="1"/>
          <c:tx>
            <c:strRef>
              <c:f>Sheet1!$C$1</c:f>
              <c:strCache>
                <c:ptCount val="1"/>
                <c:pt idx="0">
                  <c:v>Mult. work locations</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Q1 2014</c:v>
                </c:pt>
                <c:pt idx="1">
                  <c:v>Q3 2018</c:v>
                </c:pt>
              </c:strCache>
            </c:strRef>
          </c:cat>
          <c:val>
            <c:numRef>
              <c:f>Sheet1!$C$2:$C$3</c:f>
              <c:numCache>
                <c:formatCode>General</c:formatCode>
                <c:ptCount val="2"/>
                <c:pt idx="0">
                  <c:v>37</c:v>
                </c:pt>
                <c:pt idx="1">
                  <c:v>9</c:v>
                </c:pt>
              </c:numCache>
            </c:numRef>
          </c:val>
          <c:extLst>
            <c:ext xmlns:c16="http://schemas.microsoft.com/office/drawing/2014/chart" uri="{C3380CC4-5D6E-409C-BE32-E72D297353CC}">
              <c16:uniqueId val="{00000001-3C82-4F88-B71D-CD251E599307}"/>
            </c:ext>
          </c:extLst>
        </c:ser>
        <c:ser>
          <c:idx val="2"/>
          <c:order val="2"/>
          <c:tx>
            <c:strRef>
              <c:f>Sheet1!$D$1</c:f>
              <c:strCache>
                <c:ptCount val="1"/>
                <c:pt idx="0">
                  <c:v>Mult. TBTs</c:v>
                </c:pt>
              </c:strCache>
            </c:strRef>
          </c:tx>
          <c:spPr>
            <a:solidFill>
              <a:schemeClr val="accent4">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Q1 2014</c:v>
                </c:pt>
                <c:pt idx="1">
                  <c:v>Q3 2018</c:v>
                </c:pt>
              </c:strCache>
            </c:strRef>
          </c:cat>
          <c:val>
            <c:numRef>
              <c:f>Sheet1!$D$2:$D$3</c:f>
              <c:numCache>
                <c:formatCode>General</c:formatCode>
                <c:ptCount val="2"/>
                <c:pt idx="0">
                  <c:v>103</c:v>
                </c:pt>
                <c:pt idx="1">
                  <c:v>42</c:v>
                </c:pt>
              </c:numCache>
            </c:numRef>
          </c:val>
          <c:extLst>
            <c:ext xmlns:c16="http://schemas.microsoft.com/office/drawing/2014/chart" uri="{C3380CC4-5D6E-409C-BE32-E72D297353CC}">
              <c16:uniqueId val="{00000002-3C82-4F88-B71D-CD251E599307}"/>
            </c:ext>
          </c:extLst>
        </c:ser>
        <c:ser>
          <c:idx val="3"/>
          <c:order val="3"/>
          <c:tx>
            <c:strRef>
              <c:f>Sheet1!$E$1</c:f>
              <c:strCache>
                <c:ptCount val="1"/>
                <c:pt idx="0">
                  <c:v>Admin unable to sched.</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Q1 2014</c:v>
                </c:pt>
                <c:pt idx="1">
                  <c:v>Q3 2018</c:v>
                </c:pt>
              </c:strCache>
            </c:strRef>
          </c:cat>
          <c:val>
            <c:numRef>
              <c:f>Sheet1!$E$2:$E$3</c:f>
              <c:numCache>
                <c:formatCode>General</c:formatCode>
                <c:ptCount val="2"/>
                <c:pt idx="0">
                  <c:v>149</c:v>
                </c:pt>
                <c:pt idx="1">
                  <c:v>126</c:v>
                </c:pt>
              </c:numCache>
            </c:numRef>
          </c:val>
          <c:extLst>
            <c:ext xmlns:c16="http://schemas.microsoft.com/office/drawing/2014/chart" uri="{C3380CC4-5D6E-409C-BE32-E72D297353CC}">
              <c16:uniqueId val="{00000003-3C82-4F88-B71D-CD251E599307}"/>
            </c:ext>
          </c:extLst>
        </c:ser>
        <c:ser>
          <c:idx val="4"/>
          <c:order val="4"/>
          <c:tx>
            <c:strRef>
              <c:f>Sheet1!$F$1</c:f>
              <c:strCache>
                <c:ptCount val="1"/>
                <c:pt idx="0">
                  <c:v>Admin unwilling to sched.</c:v>
                </c:pt>
              </c:strCache>
            </c:strRef>
          </c:tx>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Q1 2014</c:v>
                </c:pt>
                <c:pt idx="1">
                  <c:v>Q3 2018</c:v>
                </c:pt>
              </c:strCache>
            </c:strRef>
          </c:cat>
          <c:val>
            <c:numRef>
              <c:f>Sheet1!$F$2:$F$3</c:f>
              <c:numCache>
                <c:formatCode>General</c:formatCode>
                <c:ptCount val="2"/>
                <c:pt idx="0">
                  <c:v>20</c:v>
                </c:pt>
                <c:pt idx="1">
                  <c:v>39</c:v>
                </c:pt>
              </c:numCache>
            </c:numRef>
          </c:val>
          <c:extLst>
            <c:ext xmlns:c16="http://schemas.microsoft.com/office/drawing/2014/chart" uri="{C3380CC4-5D6E-409C-BE32-E72D297353CC}">
              <c16:uniqueId val="{00000004-3C82-4F88-B71D-CD251E599307}"/>
            </c:ext>
          </c:extLst>
        </c:ser>
        <c:dLbls>
          <c:showLegendKey val="0"/>
          <c:showVal val="0"/>
          <c:showCatName val="0"/>
          <c:showSerName val="0"/>
          <c:showPercent val="0"/>
          <c:showBubbleSize val="0"/>
        </c:dLbls>
        <c:gapWidth val="150"/>
        <c:overlap val="100"/>
        <c:axId val="522139152"/>
        <c:axId val="522138192"/>
      </c:barChart>
      <c:catAx>
        <c:axId val="5221391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22138192"/>
        <c:crosses val="autoZero"/>
        <c:auto val="1"/>
        <c:lblAlgn val="ctr"/>
        <c:lblOffset val="100"/>
        <c:noMultiLvlLbl val="0"/>
      </c:catAx>
      <c:valAx>
        <c:axId val="52213819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221391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ES: TBT</a:t>
            </a:r>
            <a:r>
              <a:rPr lang="en-US" baseline="0" dirty="0"/>
              <a:t> meetings within the workday</a:t>
            </a:r>
            <a:endParaRPr lang="en-US" dirty="0"/>
          </a:p>
        </c:rich>
      </c:tx>
      <c:overlay val="0"/>
      <c:spPr>
        <a:noFill/>
        <a:ln>
          <a:noFill/>
        </a:ln>
        <a:effectLst/>
      </c:spPr>
    </c:title>
    <c:autoTitleDeleted val="0"/>
    <c:plotArea>
      <c:layout/>
      <c:barChart>
        <c:barDir val="col"/>
        <c:grouping val="percentStacked"/>
        <c:varyColors val="0"/>
        <c:ser>
          <c:idx val="0"/>
          <c:order val="0"/>
          <c:tx>
            <c:strRef>
              <c:f>Sheet1!$B$1</c:f>
              <c:strCache>
                <c:ptCount val="1"/>
                <c:pt idx="0">
                  <c:v>Assignable time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Q1 2014</c:v>
                </c:pt>
                <c:pt idx="1">
                  <c:v>Q3 2018</c:v>
                </c:pt>
              </c:strCache>
            </c:strRef>
          </c:cat>
          <c:val>
            <c:numRef>
              <c:f>Sheet1!$B$2:$B$3</c:f>
              <c:numCache>
                <c:formatCode>General</c:formatCode>
                <c:ptCount val="2"/>
                <c:pt idx="0">
                  <c:v>204</c:v>
                </c:pt>
                <c:pt idx="1">
                  <c:v>198</c:v>
                </c:pt>
              </c:numCache>
            </c:numRef>
          </c:val>
          <c:extLst>
            <c:ext xmlns:c16="http://schemas.microsoft.com/office/drawing/2014/chart" uri="{C3380CC4-5D6E-409C-BE32-E72D297353CC}">
              <c16:uniqueId val="{00000000-CEBD-4BF0-951D-289595BDF330}"/>
            </c:ext>
          </c:extLst>
        </c:ser>
        <c:ser>
          <c:idx val="1"/>
          <c:order val="1"/>
          <c:tx>
            <c:strRef>
              <c:f>Sheet1!$C$1</c:f>
              <c:strCache>
                <c:ptCount val="1"/>
                <c:pt idx="0">
                  <c:v>Unassigned: By Choice</c:v>
                </c:pt>
              </c:strCache>
            </c:strRef>
          </c:tx>
          <c:spPr>
            <a:solidFill>
              <a:schemeClr val="accent5"/>
            </a:solidFill>
            <a:ln>
              <a:noFill/>
            </a:ln>
            <a:effectLst/>
          </c:spPr>
          <c:invertIfNegative val="0"/>
          <c:dLbls>
            <c:dLbl>
              <c:idx val="1"/>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1"/>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3-CEBD-4BF0-951D-289595BDF330}"/>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Q1 2014</c:v>
                </c:pt>
                <c:pt idx="1">
                  <c:v>Q3 2018</c:v>
                </c:pt>
              </c:strCache>
            </c:strRef>
          </c:cat>
          <c:val>
            <c:numRef>
              <c:f>Sheet1!$C$2:$C$3</c:f>
              <c:numCache>
                <c:formatCode>General</c:formatCode>
                <c:ptCount val="2"/>
                <c:pt idx="0">
                  <c:v>232</c:v>
                </c:pt>
                <c:pt idx="1">
                  <c:v>72</c:v>
                </c:pt>
              </c:numCache>
            </c:numRef>
          </c:val>
          <c:extLst>
            <c:ext xmlns:c16="http://schemas.microsoft.com/office/drawing/2014/chart" uri="{C3380CC4-5D6E-409C-BE32-E72D297353CC}">
              <c16:uniqueId val="{00000001-CEBD-4BF0-951D-289595BDF330}"/>
            </c:ext>
          </c:extLst>
        </c:ser>
        <c:ser>
          <c:idx val="2"/>
          <c:order val="2"/>
          <c:tx>
            <c:strRef>
              <c:f>Sheet1!$D$1</c:f>
              <c:strCache>
                <c:ptCount val="1"/>
                <c:pt idx="0">
                  <c:v>Unassigned: Required</c:v>
                </c:pt>
              </c:strCache>
            </c:strRef>
          </c:tx>
          <c:spPr>
            <a:solidFill>
              <a:schemeClr val="accent2"/>
            </a:solidFill>
            <a:ln>
              <a:noFill/>
            </a:ln>
            <a:effectLst/>
          </c:spPr>
          <c:invertIfNegative val="0"/>
          <c:dLbls>
            <c:dLbl>
              <c:idx val="0"/>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8-CEBD-4BF0-951D-289595BDF330}"/>
                </c:ext>
              </c:extLst>
            </c:dLbl>
            <c:dLbl>
              <c:idx val="1"/>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7-CEBD-4BF0-951D-289595BDF330}"/>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Q1 2014</c:v>
                </c:pt>
                <c:pt idx="1">
                  <c:v>Q3 2018</c:v>
                </c:pt>
              </c:strCache>
            </c:strRef>
          </c:cat>
          <c:val>
            <c:numRef>
              <c:f>Sheet1!$D$2:$D$3</c:f>
              <c:numCache>
                <c:formatCode>General</c:formatCode>
                <c:ptCount val="2"/>
                <c:pt idx="0">
                  <c:v>119</c:v>
                </c:pt>
                <c:pt idx="1">
                  <c:v>39</c:v>
                </c:pt>
              </c:numCache>
            </c:numRef>
          </c:val>
          <c:extLst>
            <c:ext xmlns:c16="http://schemas.microsoft.com/office/drawing/2014/chart" uri="{C3380CC4-5D6E-409C-BE32-E72D297353CC}">
              <c16:uniqueId val="{00000002-CEBD-4BF0-951D-289595BDF330}"/>
            </c:ext>
          </c:extLst>
        </c:ser>
        <c:dLbls>
          <c:showLegendKey val="0"/>
          <c:showVal val="0"/>
          <c:showCatName val="0"/>
          <c:showSerName val="0"/>
          <c:showPercent val="0"/>
          <c:showBubbleSize val="0"/>
        </c:dLbls>
        <c:gapWidth val="150"/>
        <c:overlap val="100"/>
        <c:axId val="485485880"/>
        <c:axId val="485487800"/>
      </c:barChart>
      <c:catAx>
        <c:axId val="4854858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85487800"/>
        <c:crosses val="autoZero"/>
        <c:auto val="1"/>
        <c:lblAlgn val="ctr"/>
        <c:lblOffset val="100"/>
        <c:noMultiLvlLbl val="0"/>
      </c:catAx>
      <c:valAx>
        <c:axId val="48548780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854858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MS: TBT</a:t>
            </a:r>
            <a:r>
              <a:rPr lang="en-US" baseline="0" dirty="0"/>
              <a:t> meetings within the workday</a:t>
            </a:r>
            <a:endParaRPr lang="en-US" dirty="0"/>
          </a:p>
        </c:rich>
      </c:tx>
      <c:overlay val="0"/>
      <c:spPr>
        <a:noFill/>
        <a:ln>
          <a:noFill/>
        </a:ln>
        <a:effectLst/>
      </c:spPr>
    </c:title>
    <c:autoTitleDeleted val="0"/>
    <c:plotArea>
      <c:layout/>
      <c:barChart>
        <c:barDir val="col"/>
        <c:grouping val="percentStacked"/>
        <c:varyColors val="0"/>
        <c:ser>
          <c:idx val="0"/>
          <c:order val="0"/>
          <c:tx>
            <c:strRef>
              <c:f>Sheet1!$B$1</c:f>
              <c:strCache>
                <c:ptCount val="1"/>
                <c:pt idx="0">
                  <c:v>Assignable time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Q1 2014</c:v>
                </c:pt>
                <c:pt idx="1">
                  <c:v>Q3 2018</c:v>
                </c:pt>
              </c:strCache>
            </c:strRef>
          </c:cat>
          <c:val>
            <c:numRef>
              <c:f>Sheet1!$B$2:$B$3</c:f>
              <c:numCache>
                <c:formatCode>General</c:formatCode>
                <c:ptCount val="2"/>
                <c:pt idx="0">
                  <c:v>105</c:v>
                </c:pt>
                <c:pt idx="1">
                  <c:v>98</c:v>
                </c:pt>
              </c:numCache>
            </c:numRef>
          </c:val>
          <c:extLst>
            <c:ext xmlns:c16="http://schemas.microsoft.com/office/drawing/2014/chart" uri="{C3380CC4-5D6E-409C-BE32-E72D297353CC}">
              <c16:uniqueId val="{00000000-CEBD-4BF0-951D-289595BDF330}"/>
            </c:ext>
          </c:extLst>
        </c:ser>
        <c:ser>
          <c:idx val="1"/>
          <c:order val="1"/>
          <c:tx>
            <c:strRef>
              <c:f>Sheet1!$C$1</c:f>
              <c:strCache>
                <c:ptCount val="1"/>
                <c:pt idx="0">
                  <c:v>Unassigned: By Choice</c:v>
                </c:pt>
              </c:strCache>
            </c:strRef>
          </c:tx>
          <c:spPr>
            <a:solidFill>
              <a:schemeClr val="accent5"/>
            </a:solidFill>
            <a:ln>
              <a:noFill/>
            </a:ln>
            <a:effectLst/>
          </c:spPr>
          <c:invertIfNegative val="0"/>
          <c:dLbls>
            <c:dLbl>
              <c:idx val="1"/>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1"/>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3-CEBD-4BF0-951D-289595BDF330}"/>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Q1 2014</c:v>
                </c:pt>
                <c:pt idx="1">
                  <c:v>Q3 2018</c:v>
                </c:pt>
              </c:strCache>
            </c:strRef>
          </c:cat>
          <c:val>
            <c:numRef>
              <c:f>Sheet1!$C$2:$C$3</c:f>
              <c:numCache>
                <c:formatCode>General</c:formatCode>
                <c:ptCount val="2"/>
                <c:pt idx="0">
                  <c:v>26</c:v>
                </c:pt>
                <c:pt idx="1">
                  <c:v>19</c:v>
                </c:pt>
              </c:numCache>
            </c:numRef>
          </c:val>
          <c:extLst>
            <c:ext xmlns:c16="http://schemas.microsoft.com/office/drawing/2014/chart" uri="{C3380CC4-5D6E-409C-BE32-E72D297353CC}">
              <c16:uniqueId val="{00000001-CEBD-4BF0-951D-289595BDF330}"/>
            </c:ext>
          </c:extLst>
        </c:ser>
        <c:ser>
          <c:idx val="2"/>
          <c:order val="2"/>
          <c:tx>
            <c:strRef>
              <c:f>Sheet1!$D$1</c:f>
              <c:strCache>
                <c:ptCount val="1"/>
                <c:pt idx="0">
                  <c:v>Unassigned: Required</c:v>
                </c:pt>
              </c:strCache>
            </c:strRef>
          </c:tx>
          <c:spPr>
            <a:solidFill>
              <a:schemeClr val="accent2"/>
            </a:solidFill>
            <a:ln>
              <a:noFill/>
            </a:ln>
            <a:effectLst/>
          </c:spPr>
          <c:invertIfNegative val="0"/>
          <c:dLbls>
            <c:dLbl>
              <c:idx val="0"/>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8-CEBD-4BF0-951D-289595BDF330}"/>
                </c:ext>
              </c:extLst>
            </c:dLbl>
            <c:dLbl>
              <c:idx val="1"/>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7-CEBD-4BF0-951D-289595BDF330}"/>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Q1 2014</c:v>
                </c:pt>
                <c:pt idx="1">
                  <c:v>Q3 2018</c:v>
                </c:pt>
              </c:strCache>
            </c:strRef>
          </c:cat>
          <c:val>
            <c:numRef>
              <c:f>Sheet1!$D$2:$D$3</c:f>
              <c:numCache>
                <c:formatCode>General</c:formatCode>
                <c:ptCount val="2"/>
                <c:pt idx="0">
                  <c:v>27</c:v>
                </c:pt>
                <c:pt idx="1">
                  <c:v>22</c:v>
                </c:pt>
              </c:numCache>
            </c:numRef>
          </c:val>
          <c:extLst>
            <c:ext xmlns:c16="http://schemas.microsoft.com/office/drawing/2014/chart" uri="{C3380CC4-5D6E-409C-BE32-E72D297353CC}">
              <c16:uniqueId val="{00000002-CEBD-4BF0-951D-289595BDF330}"/>
            </c:ext>
          </c:extLst>
        </c:ser>
        <c:dLbls>
          <c:showLegendKey val="0"/>
          <c:showVal val="0"/>
          <c:showCatName val="0"/>
          <c:showSerName val="0"/>
          <c:showPercent val="0"/>
          <c:showBubbleSize val="0"/>
        </c:dLbls>
        <c:gapWidth val="150"/>
        <c:overlap val="100"/>
        <c:axId val="485485880"/>
        <c:axId val="485487800"/>
      </c:barChart>
      <c:catAx>
        <c:axId val="4854858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85487800"/>
        <c:crosses val="autoZero"/>
        <c:auto val="1"/>
        <c:lblAlgn val="ctr"/>
        <c:lblOffset val="100"/>
        <c:noMultiLvlLbl val="0"/>
      </c:catAx>
      <c:valAx>
        <c:axId val="48548780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854858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HS: TBT</a:t>
            </a:r>
            <a:r>
              <a:rPr lang="en-US" baseline="0" dirty="0"/>
              <a:t> meetings within the workday</a:t>
            </a:r>
            <a:endParaRPr lang="en-US" dirty="0"/>
          </a:p>
        </c:rich>
      </c:tx>
      <c:overlay val="0"/>
      <c:spPr>
        <a:noFill/>
        <a:ln>
          <a:noFill/>
        </a:ln>
        <a:effectLst/>
      </c:spPr>
    </c:title>
    <c:autoTitleDeleted val="0"/>
    <c:plotArea>
      <c:layout/>
      <c:barChart>
        <c:barDir val="col"/>
        <c:grouping val="percentStacked"/>
        <c:varyColors val="0"/>
        <c:ser>
          <c:idx val="0"/>
          <c:order val="0"/>
          <c:tx>
            <c:strRef>
              <c:f>Sheet1!$B$1</c:f>
              <c:strCache>
                <c:ptCount val="1"/>
                <c:pt idx="0">
                  <c:v>Assignable time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Q1 2014</c:v>
                </c:pt>
                <c:pt idx="1">
                  <c:v>Q3 2018</c:v>
                </c:pt>
              </c:strCache>
            </c:strRef>
          </c:cat>
          <c:val>
            <c:numRef>
              <c:f>Sheet1!$B$2:$B$3</c:f>
              <c:numCache>
                <c:formatCode>General</c:formatCode>
                <c:ptCount val="2"/>
                <c:pt idx="0">
                  <c:v>42</c:v>
                </c:pt>
                <c:pt idx="1">
                  <c:v>71</c:v>
                </c:pt>
              </c:numCache>
            </c:numRef>
          </c:val>
          <c:extLst>
            <c:ext xmlns:c16="http://schemas.microsoft.com/office/drawing/2014/chart" uri="{C3380CC4-5D6E-409C-BE32-E72D297353CC}">
              <c16:uniqueId val="{00000000-CEBD-4BF0-951D-289595BDF330}"/>
            </c:ext>
          </c:extLst>
        </c:ser>
        <c:ser>
          <c:idx val="1"/>
          <c:order val="1"/>
          <c:tx>
            <c:strRef>
              <c:f>Sheet1!$C$1</c:f>
              <c:strCache>
                <c:ptCount val="1"/>
                <c:pt idx="0">
                  <c:v>Unassigned: By Choice</c:v>
                </c:pt>
              </c:strCache>
            </c:strRef>
          </c:tx>
          <c:spPr>
            <a:solidFill>
              <a:schemeClr val="accent5"/>
            </a:solidFill>
            <a:ln>
              <a:noFill/>
            </a:ln>
            <a:effectLst/>
          </c:spPr>
          <c:invertIfNegative val="0"/>
          <c:dLbls>
            <c:dLbl>
              <c:idx val="1"/>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1"/>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3-CEBD-4BF0-951D-289595BDF330}"/>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Q1 2014</c:v>
                </c:pt>
                <c:pt idx="1">
                  <c:v>Q3 2018</c:v>
                </c:pt>
              </c:strCache>
            </c:strRef>
          </c:cat>
          <c:val>
            <c:numRef>
              <c:f>Sheet1!$C$2:$C$3</c:f>
              <c:numCache>
                <c:formatCode>General</c:formatCode>
                <c:ptCount val="2"/>
                <c:pt idx="0">
                  <c:v>75</c:v>
                </c:pt>
                <c:pt idx="1">
                  <c:v>60</c:v>
                </c:pt>
              </c:numCache>
            </c:numRef>
          </c:val>
          <c:extLst>
            <c:ext xmlns:c16="http://schemas.microsoft.com/office/drawing/2014/chart" uri="{C3380CC4-5D6E-409C-BE32-E72D297353CC}">
              <c16:uniqueId val="{00000001-CEBD-4BF0-951D-289595BDF330}"/>
            </c:ext>
          </c:extLst>
        </c:ser>
        <c:ser>
          <c:idx val="2"/>
          <c:order val="2"/>
          <c:tx>
            <c:strRef>
              <c:f>Sheet1!$D$1</c:f>
              <c:strCache>
                <c:ptCount val="1"/>
                <c:pt idx="0">
                  <c:v>Unassigned: Required</c:v>
                </c:pt>
              </c:strCache>
            </c:strRef>
          </c:tx>
          <c:spPr>
            <a:solidFill>
              <a:schemeClr val="accent2"/>
            </a:solidFill>
            <a:ln>
              <a:noFill/>
            </a:ln>
            <a:effectLst/>
          </c:spPr>
          <c:invertIfNegative val="0"/>
          <c:dLbls>
            <c:dLbl>
              <c:idx val="0"/>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8-CEBD-4BF0-951D-289595BDF330}"/>
                </c:ext>
              </c:extLst>
            </c:dLbl>
            <c:dLbl>
              <c:idx val="1"/>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7-CEBD-4BF0-951D-289595BDF330}"/>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Q1 2014</c:v>
                </c:pt>
                <c:pt idx="1">
                  <c:v>Q3 2018</c:v>
                </c:pt>
              </c:strCache>
            </c:strRef>
          </c:cat>
          <c:val>
            <c:numRef>
              <c:f>Sheet1!$D$2:$D$3</c:f>
              <c:numCache>
                <c:formatCode>General</c:formatCode>
                <c:ptCount val="2"/>
                <c:pt idx="0">
                  <c:v>91</c:v>
                </c:pt>
                <c:pt idx="1">
                  <c:v>77</c:v>
                </c:pt>
              </c:numCache>
            </c:numRef>
          </c:val>
          <c:extLst>
            <c:ext xmlns:c16="http://schemas.microsoft.com/office/drawing/2014/chart" uri="{C3380CC4-5D6E-409C-BE32-E72D297353CC}">
              <c16:uniqueId val="{00000002-CEBD-4BF0-951D-289595BDF330}"/>
            </c:ext>
          </c:extLst>
        </c:ser>
        <c:dLbls>
          <c:showLegendKey val="0"/>
          <c:showVal val="0"/>
          <c:showCatName val="0"/>
          <c:showSerName val="0"/>
          <c:showPercent val="0"/>
          <c:showBubbleSize val="0"/>
        </c:dLbls>
        <c:gapWidth val="150"/>
        <c:overlap val="100"/>
        <c:axId val="485485880"/>
        <c:axId val="485487800"/>
      </c:barChart>
      <c:catAx>
        <c:axId val="4854858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85487800"/>
        <c:crosses val="autoZero"/>
        <c:auto val="1"/>
        <c:lblAlgn val="ctr"/>
        <c:lblOffset val="100"/>
        <c:noMultiLvlLbl val="0"/>
      </c:catAx>
      <c:valAx>
        <c:axId val="48548780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854858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2018: All</a:t>
            </a:r>
            <a:r>
              <a:rPr lang="en-US" baseline="0" dirty="0"/>
              <a:t> </a:t>
            </a:r>
            <a:r>
              <a:rPr lang="en-US" dirty="0"/>
              <a:t>TBT</a:t>
            </a:r>
            <a:r>
              <a:rPr lang="en-US" baseline="0" dirty="0"/>
              <a:t> meetings within the workday</a:t>
            </a:r>
            <a:endParaRPr lang="en-US" dirty="0"/>
          </a:p>
        </c:rich>
      </c:tx>
      <c:overlay val="0"/>
      <c:spPr>
        <a:noFill/>
        <a:ln>
          <a:noFill/>
        </a:ln>
        <a:effectLst/>
      </c:spPr>
    </c:title>
    <c:autoTitleDeleted val="0"/>
    <c:plotArea>
      <c:layout/>
      <c:barChart>
        <c:barDir val="col"/>
        <c:grouping val="percentStacked"/>
        <c:varyColors val="0"/>
        <c:ser>
          <c:idx val="0"/>
          <c:order val="0"/>
          <c:tx>
            <c:strRef>
              <c:f>Sheet1!$B$1</c:f>
              <c:strCache>
                <c:ptCount val="1"/>
                <c:pt idx="0">
                  <c:v>Assignable time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ES</c:v>
                </c:pt>
                <c:pt idx="1">
                  <c:v>MS</c:v>
                </c:pt>
                <c:pt idx="2">
                  <c:v>HS</c:v>
                </c:pt>
                <c:pt idx="3">
                  <c:v>All</c:v>
                </c:pt>
              </c:strCache>
            </c:strRef>
          </c:cat>
          <c:val>
            <c:numRef>
              <c:f>Sheet1!$B$2:$B$5</c:f>
              <c:numCache>
                <c:formatCode>General</c:formatCode>
                <c:ptCount val="4"/>
                <c:pt idx="0">
                  <c:v>198</c:v>
                </c:pt>
                <c:pt idx="1">
                  <c:v>98</c:v>
                </c:pt>
                <c:pt idx="2">
                  <c:v>71</c:v>
                </c:pt>
                <c:pt idx="3">
                  <c:v>367</c:v>
                </c:pt>
              </c:numCache>
            </c:numRef>
          </c:val>
          <c:extLst>
            <c:ext xmlns:c16="http://schemas.microsoft.com/office/drawing/2014/chart" uri="{C3380CC4-5D6E-409C-BE32-E72D297353CC}">
              <c16:uniqueId val="{00000000-CEBD-4BF0-951D-289595BDF330}"/>
            </c:ext>
          </c:extLst>
        </c:ser>
        <c:ser>
          <c:idx val="1"/>
          <c:order val="1"/>
          <c:tx>
            <c:strRef>
              <c:f>Sheet1!$C$1</c:f>
              <c:strCache>
                <c:ptCount val="1"/>
                <c:pt idx="0">
                  <c:v>Unassigned: By Choice</c:v>
                </c:pt>
              </c:strCache>
            </c:strRef>
          </c:tx>
          <c:spPr>
            <a:solidFill>
              <a:schemeClr val="accent5"/>
            </a:solidFill>
            <a:ln>
              <a:noFill/>
            </a:ln>
            <a:effectLst/>
          </c:spPr>
          <c:invertIfNegative val="0"/>
          <c:dLbls>
            <c:dLbl>
              <c:idx val="1"/>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1"/>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3-CEBD-4BF0-951D-289595BDF330}"/>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ES</c:v>
                </c:pt>
                <c:pt idx="1">
                  <c:v>MS</c:v>
                </c:pt>
                <c:pt idx="2">
                  <c:v>HS</c:v>
                </c:pt>
                <c:pt idx="3">
                  <c:v>All</c:v>
                </c:pt>
              </c:strCache>
            </c:strRef>
          </c:cat>
          <c:val>
            <c:numRef>
              <c:f>Sheet1!$C$2:$C$5</c:f>
              <c:numCache>
                <c:formatCode>General</c:formatCode>
                <c:ptCount val="4"/>
                <c:pt idx="0">
                  <c:v>72</c:v>
                </c:pt>
                <c:pt idx="1">
                  <c:v>19</c:v>
                </c:pt>
                <c:pt idx="2">
                  <c:v>60</c:v>
                </c:pt>
                <c:pt idx="3">
                  <c:v>151</c:v>
                </c:pt>
              </c:numCache>
            </c:numRef>
          </c:val>
          <c:extLst>
            <c:ext xmlns:c16="http://schemas.microsoft.com/office/drawing/2014/chart" uri="{C3380CC4-5D6E-409C-BE32-E72D297353CC}">
              <c16:uniqueId val="{00000001-CEBD-4BF0-951D-289595BDF330}"/>
            </c:ext>
          </c:extLst>
        </c:ser>
        <c:ser>
          <c:idx val="2"/>
          <c:order val="2"/>
          <c:tx>
            <c:strRef>
              <c:f>Sheet1!$D$1</c:f>
              <c:strCache>
                <c:ptCount val="1"/>
                <c:pt idx="0">
                  <c:v>Unassigned: Required</c:v>
                </c:pt>
              </c:strCache>
            </c:strRef>
          </c:tx>
          <c:spPr>
            <a:solidFill>
              <a:schemeClr val="accent2"/>
            </a:solidFill>
            <a:ln>
              <a:noFill/>
            </a:ln>
            <a:effectLst/>
          </c:spPr>
          <c:invertIfNegative val="0"/>
          <c:dLbls>
            <c:dLbl>
              <c:idx val="0"/>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8-CEBD-4BF0-951D-289595BDF330}"/>
                </c:ext>
              </c:extLst>
            </c:dLbl>
            <c:dLbl>
              <c:idx val="1"/>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7-CEBD-4BF0-951D-289595BDF330}"/>
                </c:ext>
              </c:extLst>
            </c:dLbl>
            <c:dLbl>
              <c:idx val="2"/>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0-6318-4C1A-8300-DB6B114730CA}"/>
                </c:ext>
              </c:extLst>
            </c:dLbl>
            <c:dLbl>
              <c:idx val="3"/>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1-6318-4C1A-8300-DB6B114730CA}"/>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ES</c:v>
                </c:pt>
                <c:pt idx="1">
                  <c:v>MS</c:v>
                </c:pt>
                <c:pt idx="2">
                  <c:v>HS</c:v>
                </c:pt>
                <c:pt idx="3">
                  <c:v>All</c:v>
                </c:pt>
              </c:strCache>
            </c:strRef>
          </c:cat>
          <c:val>
            <c:numRef>
              <c:f>Sheet1!$D$2:$D$5</c:f>
              <c:numCache>
                <c:formatCode>General</c:formatCode>
                <c:ptCount val="4"/>
                <c:pt idx="0">
                  <c:v>39</c:v>
                </c:pt>
                <c:pt idx="1">
                  <c:v>22</c:v>
                </c:pt>
                <c:pt idx="2">
                  <c:v>77</c:v>
                </c:pt>
                <c:pt idx="3">
                  <c:v>138</c:v>
                </c:pt>
              </c:numCache>
            </c:numRef>
          </c:val>
          <c:extLst>
            <c:ext xmlns:c16="http://schemas.microsoft.com/office/drawing/2014/chart" uri="{C3380CC4-5D6E-409C-BE32-E72D297353CC}">
              <c16:uniqueId val="{00000002-CEBD-4BF0-951D-289595BDF330}"/>
            </c:ext>
          </c:extLst>
        </c:ser>
        <c:dLbls>
          <c:showLegendKey val="0"/>
          <c:showVal val="0"/>
          <c:showCatName val="0"/>
          <c:showSerName val="0"/>
          <c:showPercent val="0"/>
          <c:showBubbleSize val="0"/>
        </c:dLbls>
        <c:gapWidth val="25"/>
        <c:overlap val="100"/>
        <c:axId val="485485880"/>
        <c:axId val="485487800"/>
      </c:barChart>
      <c:catAx>
        <c:axId val="4854858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85487800"/>
        <c:crosses val="autoZero"/>
        <c:auto val="1"/>
        <c:lblAlgn val="ctr"/>
        <c:lblOffset val="100"/>
        <c:noMultiLvlLbl val="0"/>
      </c:catAx>
      <c:valAx>
        <c:axId val="48548780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854858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400" dirty="0"/>
              <a:t>Hours </a:t>
            </a:r>
            <a:r>
              <a:rPr lang="en-US" sz="1400" baseline="0" dirty="0"/>
              <a:t>spent entering report card data</a:t>
            </a:r>
            <a:endParaRPr lang="en-US" sz="1400" dirty="0"/>
          </a:p>
        </c:rich>
      </c:tx>
      <c:overlay val="0"/>
    </c:title>
    <c:autoTitleDeleted val="0"/>
    <c:plotArea>
      <c:layout/>
      <c:barChart>
        <c:barDir val="col"/>
        <c:grouping val="stacked"/>
        <c:varyColors val="0"/>
        <c:ser>
          <c:idx val="0"/>
          <c:order val="0"/>
          <c:tx>
            <c:strRef>
              <c:f>Sheet1!$B$1</c:f>
              <c:strCache>
                <c:ptCount val="1"/>
                <c:pt idx="0">
                  <c:v>During the workday</c:v>
                </c:pt>
              </c:strCache>
            </c:strRef>
          </c:tx>
          <c:spPr>
            <a:solidFill>
              <a:srgbClr val="00B05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Q1 2014</c:v>
                </c:pt>
                <c:pt idx="1">
                  <c:v>Q3 2018</c:v>
                </c:pt>
              </c:strCache>
            </c:strRef>
          </c:cat>
          <c:val>
            <c:numRef>
              <c:f>Sheet1!$B$2:$B$3</c:f>
              <c:numCache>
                <c:formatCode>General</c:formatCode>
                <c:ptCount val="2"/>
                <c:pt idx="0">
                  <c:v>2.11</c:v>
                </c:pt>
                <c:pt idx="1">
                  <c:v>3.3</c:v>
                </c:pt>
              </c:numCache>
            </c:numRef>
          </c:val>
          <c:extLst>
            <c:ext xmlns:c16="http://schemas.microsoft.com/office/drawing/2014/chart" uri="{C3380CC4-5D6E-409C-BE32-E72D297353CC}">
              <c16:uniqueId val="{00000000-FC33-4F2F-A681-56A436FEB97E}"/>
            </c:ext>
          </c:extLst>
        </c:ser>
        <c:ser>
          <c:idx val="1"/>
          <c:order val="1"/>
          <c:tx>
            <c:strRef>
              <c:f>Sheet1!$C$1</c:f>
              <c:strCache>
                <c:ptCount val="1"/>
                <c:pt idx="0">
                  <c:v>Outside of the workday</c:v>
                </c:pt>
              </c:strCache>
            </c:strRef>
          </c:tx>
          <c:spPr>
            <a:solidFill>
              <a:schemeClr val="accent2"/>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Q1 2014</c:v>
                </c:pt>
                <c:pt idx="1">
                  <c:v>Q3 2018</c:v>
                </c:pt>
              </c:strCache>
            </c:strRef>
          </c:cat>
          <c:val>
            <c:numRef>
              <c:f>Sheet1!$C$2:$C$3</c:f>
              <c:numCache>
                <c:formatCode>General</c:formatCode>
                <c:ptCount val="2"/>
                <c:pt idx="0">
                  <c:v>7.03</c:v>
                </c:pt>
                <c:pt idx="1">
                  <c:v>6.7</c:v>
                </c:pt>
              </c:numCache>
            </c:numRef>
          </c:val>
          <c:extLst>
            <c:ext xmlns:c16="http://schemas.microsoft.com/office/drawing/2014/chart" uri="{C3380CC4-5D6E-409C-BE32-E72D297353CC}">
              <c16:uniqueId val="{00000001-FC33-4F2F-A681-56A436FEB97E}"/>
            </c:ext>
          </c:extLst>
        </c:ser>
        <c:dLbls>
          <c:showLegendKey val="0"/>
          <c:showVal val="0"/>
          <c:showCatName val="0"/>
          <c:showSerName val="0"/>
          <c:showPercent val="0"/>
          <c:showBubbleSize val="0"/>
        </c:dLbls>
        <c:gapWidth val="150"/>
        <c:overlap val="100"/>
        <c:axId val="106002944"/>
        <c:axId val="113971712"/>
      </c:barChart>
      <c:catAx>
        <c:axId val="106002944"/>
        <c:scaling>
          <c:orientation val="minMax"/>
        </c:scaling>
        <c:delete val="0"/>
        <c:axPos val="b"/>
        <c:numFmt formatCode="General" sourceLinked="0"/>
        <c:majorTickMark val="out"/>
        <c:minorTickMark val="none"/>
        <c:tickLblPos val="nextTo"/>
        <c:crossAx val="113971712"/>
        <c:crosses val="autoZero"/>
        <c:auto val="1"/>
        <c:lblAlgn val="ctr"/>
        <c:lblOffset val="100"/>
        <c:noMultiLvlLbl val="0"/>
      </c:catAx>
      <c:valAx>
        <c:axId val="113971712"/>
        <c:scaling>
          <c:orientation val="minMax"/>
          <c:max val="10"/>
        </c:scaling>
        <c:delete val="0"/>
        <c:axPos val="l"/>
        <c:majorGridlines/>
        <c:numFmt formatCode="General" sourceLinked="1"/>
        <c:majorTickMark val="out"/>
        <c:minorTickMark val="none"/>
        <c:tickLblPos val="nextTo"/>
        <c:crossAx val="106002944"/>
        <c:crosses val="autoZero"/>
        <c:crossBetween val="between"/>
      </c:valAx>
    </c:plotArea>
    <c:legend>
      <c:legendPos val="b"/>
      <c:overlay val="0"/>
      <c:txPr>
        <a:bodyPr/>
        <a:lstStyle/>
        <a:p>
          <a:pPr>
            <a:defRPr sz="14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200" b="1" i="0" u="none" strike="noStrike" baseline="0" dirty="0">
                <a:effectLst/>
              </a:rPr>
              <a:t>Grade card by type</a:t>
            </a:r>
            <a:endParaRPr lang="en-US" sz="1200" b="1" dirty="0"/>
          </a:p>
        </c:rich>
      </c:tx>
      <c:overlay val="0"/>
    </c:title>
    <c:autoTitleDeleted val="0"/>
    <c:plotArea>
      <c:layout/>
      <c:barChart>
        <c:barDir val="col"/>
        <c:grouping val="stacked"/>
        <c:varyColors val="0"/>
        <c:dLbls>
          <c:showLegendKey val="0"/>
          <c:showVal val="0"/>
          <c:showCatName val="0"/>
          <c:showSerName val="0"/>
          <c:showPercent val="0"/>
          <c:showBubbleSize val="0"/>
        </c:dLbls>
        <c:gapWidth val="100"/>
        <c:overlap val="100"/>
        <c:axId val="106001408"/>
        <c:axId val="113968832"/>
      </c:barChart>
      <c:valAx>
        <c:axId val="113968832"/>
        <c:scaling>
          <c:orientation val="minMax"/>
        </c:scaling>
        <c:delete val="0"/>
        <c:axPos val="l"/>
        <c:majorGridlines/>
        <c:numFmt formatCode="General" sourceLinked="1"/>
        <c:majorTickMark val="out"/>
        <c:minorTickMark val="none"/>
        <c:tickLblPos val="nextTo"/>
        <c:crossAx val="106001408"/>
        <c:crosses val="autoZero"/>
        <c:crossBetween val="between"/>
      </c:valAx>
      <c:catAx>
        <c:axId val="106001408"/>
        <c:scaling>
          <c:orientation val="minMax"/>
        </c:scaling>
        <c:delete val="0"/>
        <c:axPos val="b"/>
        <c:majorTickMark val="out"/>
        <c:minorTickMark val="none"/>
        <c:tickLblPos val="nextTo"/>
        <c:crossAx val="113968832"/>
        <c:crosses val="autoZero"/>
        <c:auto val="1"/>
        <c:lblAlgn val="ctr"/>
        <c:lblOffset val="100"/>
        <c:noMultiLvlLbl val="0"/>
      </c:catAx>
    </c:plotArea>
    <c:legend>
      <c:legendPos val="b"/>
      <c:overlay val="0"/>
    </c:legend>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400" dirty="0"/>
              <a:t>Comment</a:t>
            </a:r>
            <a:r>
              <a:rPr lang="en-US" sz="1400" baseline="0" dirty="0"/>
              <a:t> requirements: Below Grade Level</a:t>
            </a:r>
            <a:endParaRPr lang="en-US" sz="1400" dirty="0"/>
          </a:p>
        </c:rich>
      </c:tx>
      <c:overlay val="0"/>
    </c:title>
    <c:autoTitleDeleted val="0"/>
    <c:plotArea>
      <c:layout/>
      <c:barChart>
        <c:barDir val="col"/>
        <c:grouping val="percentStacked"/>
        <c:varyColors val="0"/>
        <c:ser>
          <c:idx val="0"/>
          <c:order val="0"/>
          <c:tx>
            <c:strRef>
              <c:f>Sheet1!$B$1</c:f>
              <c:strCache>
                <c:ptCount val="1"/>
                <c:pt idx="0">
                  <c:v>Require personalized comments</c:v>
                </c:pt>
              </c:strCache>
            </c:strRef>
          </c:tx>
          <c:spPr>
            <a:solidFill>
              <a:srgbClr val="00B05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2014 Q1</c:v>
                </c:pt>
                <c:pt idx="1">
                  <c:v>2018 Q3</c:v>
                </c:pt>
              </c:strCache>
            </c:strRef>
          </c:cat>
          <c:val>
            <c:numRef>
              <c:f>Sheet1!$B$2:$B$3</c:f>
              <c:numCache>
                <c:formatCode>General</c:formatCode>
                <c:ptCount val="2"/>
                <c:pt idx="0">
                  <c:v>264</c:v>
                </c:pt>
                <c:pt idx="1">
                  <c:v>274</c:v>
                </c:pt>
              </c:numCache>
            </c:numRef>
          </c:val>
          <c:extLst>
            <c:ext xmlns:c16="http://schemas.microsoft.com/office/drawing/2014/chart" uri="{C3380CC4-5D6E-409C-BE32-E72D297353CC}">
              <c16:uniqueId val="{00000000-6484-48D2-A849-76179DBE2B2F}"/>
            </c:ext>
          </c:extLst>
        </c:ser>
        <c:ser>
          <c:idx val="1"/>
          <c:order val="1"/>
          <c:tx>
            <c:strRef>
              <c:f>Sheet1!$C$1</c:f>
              <c:strCache>
                <c:ptCount val="1"/>
                <c:pt idx="0">
                  <c:v>Do not require personalized comments</c:v>
                </c:pt>
              </c:strCache>
            </c:strRef>
          </c:tx>
          <c:spPr>
            <a:solidFill>
              <a:schemeClr val="accent2"/>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2014 Q1</c:v>
                </c:pt>
                <c:pt idx="1">
                  <c:v>2018 Q3</c:v>
                </c:pt>
              </c:strCache>
            </c:strRef>
          </c:cat>
          <c:val>
            <c:numRef>
              <c:f>Sheet1!$C$2:$C$3</c:f>
              <c:numCache>
                <c:formatCode>General</c:formatCode>
                <c:ptCount val="2"/>
                <c:pt idx="0">
                  <c:v>270</c:v>
                </c:pt>
                <c:pt idx="1">
                  <c:v>267</c:v>
                </c:pt>
              </c:numCache>
            </c:numRef>
          </c:val>
          <c:extLst>
            <c:ext xmlns:c16="http://schemas.microsoft.com/office/drawing/2014/chart" uri="{C3380CC4-5D6E-409C-BE32-E72D297353CC}">
              <c16:uniqueId val="{00000001-6484-48D2-A849-76179DBE2B2F}"/>
            </c:ext>
          </c:extLst>
        </c:ser>
        <c:dLbls>
          <c:showLegendKey val="0"/>
          <c:showVal val="0"/>
          <c:showCatName val="0"/>
          <c:showSerName val="0"/>
          <c:showPercent val="0"/>
          <c:showBubbleSize val="0"/>
        </c:dLbls>
        <c:gapWidth val="150"/>
        <c:overlap val="100"/>
        <c:axId val="106001920"/>
        <c:axId val="114009216"/>
      </c:barChart>
      <c:catAx>
        <c:axId val="106001920"/>
        <c:scaling>
          <c:orientation val="minMax"/>
        </c:scaling>
        <c:delete val="0"/>
        <c:axPos val="b"/>
        <c:numFmt formatCode="General" sourceLinked="0"/>
        <c:majorTickMark val="out"/>
        <c:minorTickMark val="none"/>
        <c:tickLblPos val="nextTo"/>
        <c:txPr>
          <a:bodyPr/>
          <a:lstStyle/>
          <a:p>
            <a:pPr>
              <a:defRPr sz="1200"/>
            </a:pPr>
            <a:endParaRPr lang="en-US"/>
          </a:p>
        </c:txPr>
        <c:crossAx val="114009216"/>
        <c:crosses val="autoZero"/>
        <c:auto val="1"/>
        <c:lblAlgn val="ctr"/>
        <c:lblOffset val="100"/>
        <c:noMultiLvlLbl val="0"/>
      </c:catAx>
      <c:valAx>
        <c:axId val="114009216"/>
        <c:scaling>
          <c:orientation val="minMax"/>
        </c:scaling>
        <c:delete val="0"/>
        <c:axPos val="l"/>
        <c:majorGridlines/>
        <c:numFmt formatCode="0%" sourceLinked="1"/>
        <c:majorTickMark val="out"/>
        <c:minorTickMark val="none"/>
        <c:tickLblPos val="nextTo"/>
        <c:txPr>
          <a:bodyPr/>
          <a:lstStyle/>
          <a:p>
            <a:pPr>
              <a:defRPr sz="1600"/>
            </a:pPr>
            <a:endParaRPr lang="en-US"/>
          </a:p>
        </c:txPr>
        <c:crossAx val="106001920"/>
        <c:crosses val="autoZero"/>
        <c:crossBetween val="between"/>
      </c:valAx>
    </c:plotArea>
    <c:legend>
      <c:legendPos val="b"/>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400" dirty="0"/>
              <a:t>Comment</a:t>
            </a:r>
            <a:r>
              <a:rPr lang="en-US" sz="1400" baseline="0" dirty="0"/>
              <a:t> requirements: Above Grade Level</a:t>
            </a:r>
            <a:endParaRPr lang="en-US" sz="1400" dirty="0"/>
          </a:p>
        </c:rich>
      </c:tx>
      <c:overlay val="0"/>
    </c:title>
    <c:autoTitleDeleted val="0"/>
    <c:plotArea>
      <c:layout/>
      <c:barChart>
        <c:barDir val="col"/>
        <c:grouping val="percentStacked"/>
        <c:varyColors val="0"/>
        <c:ser>
          <c:idx val="0"/>
          <c:order val="0"/>
          <c:tx>
            <c:strRef>
              <c:f>Sheet1!$B$1</c:f>
              <c:strCache>
                <c:ptCount val="1"/>
                <c:pt idx="0">
                  <c:v>Do not require personalized comments</c:v>
                </c:pt>
              </c:strCache>
            </c:strRef>
          </c:tx>
          <c:spPr>
            <a:solidFill>
              <a:srgbClr val="00B05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2014 Q1</c:v>
                </c:pt>
                <c:pt idx="1">
                  <c:v>2018 Q3</c:v>
                </c:pt>
              </c:strCache>
            </c:strRef>
          </c:cat>
          <c:val>
            <c:numRef>
              <c:f>Sheet1!$B$2:$B$3</c:f>
              <c:numCache>
                <c:formatCode>General</c:formatCode>
                <c:ptCount val="2"/>
                <c:pt idx="0">
                  <c:v>333</c:v>
                </c:pt>
                <c:pt idx="1">
                  <c:v>341</c:v>
                </c:pt>
              </c:numCache>
            </c:numRef>
          </c:val>
          <c:extLst>
            <c:ext xmlns:c16="http://schemas.microsoft.com/office/drawing/2014/chart" uri="{C3380CC4-5D6E-409C-BE32-E72D297353CC}">
              <c16:uniqueId val="{00000000-06D5-4BDF-A8EF-F8DC9D2657EF}"/>
            </c:ext>
          </c:extLst>
        </c:ser>
        <c:ser>
          <c:idx val="1"/>
          <c:order val="1"/>
          <c:tx>
            <c:strRef>
              <c:f>Sheet1!$C$1</c:f>
              <c:strCache>
                <c:ptCount val="1"/>
                <c:pt idx="0">
                  <c:v>Require personalized comments</c:v>
                </c:pt>
              </c:strCache>
            </c:strRef>
          </c:tx>
          <c:spPr>
            <a:solidFill>
              <a:schemeClr val="accent2"/>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2014 Q1</c:v>
                </c:pt>
                <c:pt idx="1">
                  <c:v>2018 Q3</c:v>
                </c:pt>
              </c:strCache>
            </c:strRef>
          </c:cat>
          <c:val>
            <c:numRef>
              <c:f>Sheet1!$C$2:$C$3</c:f>
              <c:numCache>
                <c:formatCode>General</c:formatCode>
                <c:ptCount val="2"/>
                <c:pt idx="0">
                  <c:v>201</c:v>
                </c:pt>
                <c:pt idx="1">
                  <c:v>199</c:v>
                </c:pt>
              </c:numCache>
            </c:numRef>
          </c:val>
          <c:extLst>
            <c:ext xmlns:c16="http://schemas.microsoft.com/office/drawing/2014/chart" uri="{C3380CC4-5D6E-409C-BE32-E72D297353CC}">
              <c16:uniqueId val="{00000001-06D5-4BDF-A8EF-F8DC9D2657EF}"/>
            </c:ext>
          </c:extLst>
        </c:ser>
        <c:dLbls>
          <c:showLegendKey val="0"/>
          <c:showVal val="0"/>
          <c:showCatName val="0"/>
          <c:showSerName val="0"/>
          <c:showPercent val="0"/>
          <c:showBubbleSize val="0"/>
        </c:dLbls>
        <c:gapWidth val="150"/>
        <c:overlap val="100"/>
        <c:axId val="106001920"/>
        <c:axId val="114009216"/>
      </c:barChart>
      <c:catAx>
        <c:axId val="106001920"/>
        <c:scaling>
          <c:orientation val="minMax"/>
        </c:scaling>
        <c:delete val="0"/>
        <c:axPos val="b"/>
        <c:numFmt formatCode="General" sourceLinked="0"/>
        <c:majorTickMark val="out"/>
        <c:minorTickMark val="none"/>
        <c:tickLblPos val="nextTo"/>
        <c:txPr>
          <a:bodyPr/>
          <a:lstStyle/>
          <a:p>
            <a:pPr>
              <a:defRPr sz="1200"/>
            </a:pPr>
            <a:endParaRPr lang="en-US"/>
          </a:p>
        </c:txPr>
        <c:crossAx val="114009216"/>
        <c:crosses val="autoZero"/>
        <c:auto val="1"/>
        <c:lblAlgn val="ctr"/>
        <c:lblOffset val="100"/>
        <c:noMultiLvlLbl val="0"/>
      </c:catAx>
      <c:valAx>
        <c:axId val="114009216"/>
        <c:scaling>
          <c:orientation val="minMax"/>
        </c:scaling>
        <c:delete val="0"/>
        <c:axPos val="l"/>
        <c:majorGridlines/>
        <c:numFmt formatCode="0%" sourceLinked="1"/>
        <c:majorTickMark val="out"/>
        <c:minorTickMark val="none"/>
        <c:tickLblPos val="nextTo"/>
        <c:txPr>
          <a:bodyPr/>
          <a:lstStyle/>
          <a:p>
            <a:pPr>
              <a:defRPr sz="1600"/>
            </a:pPr>
            <a:endParaRPr lang="en-US"/>
          </a:p>
        </c:txPr>
        <c:crossAx val="106001920"/>
        <c:crosses val="autoZero"/>
        <c:crossBetween val="between"/>
      </c:valAx>
    </c:plotArea>
    <c:legend>
      <c:legendPos val="b"/>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200" b="1" i="0" u="none" strike="noStrike" baseline="0" dirty="0">
                <a:effectLst/>
              </a:rPr>
              <a:t>Grade card by type</a:t>
            </a:r>
            <a:endParaRPr lang="en-US" sz="1200" b="1" dirty="0"/>
          </a:p>
        </c:rich>
      </c:tx>
      <c:overlay val="0"/>
    </c:title>
    <c:autoTitleDeleted val="0"/>
    <c:plotArea>
      <c:layout/>
      <c:barChart>
        <c:barDir val="col"/>
        <c:grouping val="stacked"/>
        <c:varyColors val="0"/>
        <c:dLbls>
          <c:showLegendKey val="0"/>
          <c:showVal val="0"/>
          <c:showCatName val="0"/>
          <c:showSerName val="0"/>
          <c:showPercent val="0"/>
          <c:showBubbleSize val="0"/>
        </c:dLbls>
        <c:gapWidth val="100"/>
        <c:overlap val="100"/>
        <c:axId val="121918976"/>
        <c:axId val="114010368"/>
      </c:barChart>
      <c:valAx>
        <c:axId val="114010368"/>
        <c:scaling>
          <c:orientation val="minMax"/>
        </c:scaling>
        <c:delete val="0"/>
        <c:axPos val="l"/>
        <c:majorGridlines/>
        <c:numFmt formatCode="General" sourceLinked="1"/>
        <c:majorTickMark val="out"/>
        <c:minorTickMark val="none"/>
        <c:tickLblPos val="nextTo"/>
        <c:crossAx val="121918976"/>
        <c:crosses val="autoZero"/>
        <c:crossBetween val="between"/>
      </c:valAx>
      <c:catAx>
        <c:axId val="121918976"/>
        <c:scaling>
          <c:orientation val="minMax"/>
        </c:scaling>
        <c:delete val="0"/>
        <c:axPos val="b"/>
        <c:majorTickMark val="out"/>
        <c:minorTickMark val="none"/>
        <c:tickLblPos val="nextTo"/>
        <c:crossAx val="114010368"/>
        <c:crosses val="autoZero"/>
        <c:auto val="1"/>
        <c:lblAlgn val="ctr"/>
        <c:lblOffset val="100"/>
        <c:noMultiLvlLbl val="0"/>
      </c:catAx>
    </c:plotArea>
    <c:legend>
      <c:legendPos val="b"/>
      <c:overlay val="0"/>
    </c:legend>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400" dirty="0"/>
              <a:t>Total Time: Personalized comments required</a:t>
            </a:r>
          </a:p>
        </c:rich>
      </c:tx>
      <c:overlay val="0"/>
    </c:title>
    <c:autoTitleDeleted val="0"/>
    <c:plotArea>
      <c:layout/>
      <c:barChart>
        <c:barDir val="col"/>
        <c:grouping val="stacked"/>
        <c:varyColors val="0"/>
        <c:ser>
          <c:idx val="0"/>
          <c:order val="0"/>
          <c:tx>
            <c:strRef>
              <c:f>Sheet1!$B$1</c:f>
              <c:strCache>
                <c:ptCount val="1"/>
                <c:pt idx="0">
                  <c:v> 2</c:v>
                </c:pt>
              </c:strCache>
            </c:strRef>
          </c:tx>
          <c:spPr>
            <a:solidFill>
              <a:srgbClr val="00B05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Q1 2014</c:v>
                </c:pt>
                <c:pt idx="1">
                  <c:v>Q3 2018</c:v>
                </c:pt>
              </c:strCache>
            </c:strRef>
          </c:cat>
          <c:val>
            <c:numRef>
              <c:f>Sheet1!$B$2:$B$3</c:f>
              <c:numCache>
                <c:formatCode>General</c:formatCode>
                <c:ptCount val="2"/>
                <c:pt idx="0">
                  <c:v>10.61</c:v>
                </c:pt>
                <c:pt idx="1">
                  <c:v>11.03</c:v>
                </c:pt>
              </c:numCache>
            </c:numRef>
          </c:val>
          <c:extLst>
            <c:ext xmlns:c16="http://schemas.microsoft.com/office/drawing/2014/chart" uri="{C3380CC4-5D6E-409C-BE32-E72D297353CC}">
              <c16:uniqueId val="{00000000-D8D9-43CA-9DBC-C554A5EAE908}"/>
            </c:ext>
          </c:extLst>
        </c:ser>
        <c:dLbls>
          <c:showLegendKey val="0"/>
          <c:showVal val="0"/>
          <c:showCatName val="0"/>
          <c:showSerName val="0"/>
          <c:showPercent val="0"/>
          <c:showBubbleSize val="0"/>
        </c:dLbls>
        <c:gapWidth val="150"/>
        <c:overlap val="100"/>
        <c:axId val="123607552"/>
        <c:axId val="122389056"/>
      </c:barChart>
      <c:catAx>
        <c:axId val="123607552"/>
        <c:scaling>
          <c:orientation val="minMax"/>
        </c:scaling>
        <c:delete val="0"/>
        <c:axPos val="b"/>
        <c:numFmt formatCode="General" sourceLinked="0"/>
        <c:majorTickMark val="out"/>
        <c:minorTickMark val="none"/>
        <c:tickLblPos val="nextTo"/>
        <c:txPr>
          <a:bodyPr/>
          <a:lstStyle/>
          <a:p>
            <a:pPr>
              <a:defRPr sz="1200"/>
            </a:pPr>
            <a:endParaRPr lang="en-US"/>
          </a:p>
        </c:txPr>
        <c:crossAx val="122389056"/>
        <c:crosses val="autoZero"/>
        <c:auto val="1"/>
        <c:lblAlgn val="ctr"/>
        <c:lblOffset val="100"/>
        <c:noMultiLvlLbl val="0"/>
      </c:catAx>
      <c:valAx>
        <c:axId val="122389056"/>
        <c:scaling>
          <c:orientation val="minMax"/>
          <c:max val="12"/>
          <c:min val="1"/>
        </c:scaling>
        <c:delete val="0"/>
        <c:axPos val="l"/>
        <c:majorGridlines/>
        <c:numFmt formatCode="General" sourceLinked="1"/>
        <c:majorTickMark val="out"/>
        <c:minorTickMark val="none"/>
        <c:tickLblPos val="nextTo"/>
        <c:txPr>
          <a:bodyPr/>
          <a:lstStyle/>
          <a:p>
            <a:pPr>
              <a:defRPr sz="1600"/>
            </a:pPr>
            <a:endParaRPr lang="en-US"/>
          </a:p>
        </c:txPr>
        <c:crossAx val="12360755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400" dirty="0"/>
              <a:t>Total Time: Personalized comments not required</a:t>
            </a:r>
          </a:p>
        </c:rich>
      </c:tx>
      <c:overlay val="0"/>
    </c:title>
    <c:autoTitleDeleted val="0"/>
    <c:plotArea>
      <c:layout/>
      <c:barChart>
        <c:barDir val="col"/>
        <c:grouping val="stacked"/>
        <c:varyColors val="0"/>
        <c:ser>
          <c:idx val="0"/>
          <c:order val="0"/>
          <c:tx>
            <c:strRef>
              <c:f>Sheet1!$B$1</c:f>
              <c:strCache>
                <c:ptCount val="1"/>
                <c:pt idx="0">
                  <c:v> 2</c:v>
                </c:pt>
              </c:strCache>
            </c:strRef>
          </c:tx>
          <c:spPr>
            <a:solidFill>
              <a:srgbClr val="00B05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Q1 2014</c:v>
                </c:pt>
                <c:pt idx="1">
                  <c:v>Q3 2018</c:v>
                </c:pt>
              </c:strCache>
            </c:strRef>
          </c:cat>
          <c:val>
            <c:numRef>
              <c:f>Sheet1!$B$2:$B$3</c:f>
              <c:numCache>
                <c:formatCode>General</c:formatCode>
                <c:ptCount val="2"/>
                <c:pt idx="0">
                  <c:v>8.2200000000000006</c:v>
                </c:pt>
                <c:pt idx="1">
                  <c:v>9.15</c:v>
                </c:pt>
              </c:numCache>
            </c:numRef>
          </c:val>
          <c:extLst>
            <c:ext xmlns:c16="http://schemas.microsoft.com/office/drawing/2014/chart" uri="{C3380CC4-5D6E-409C-BE32-E72D297353CC}">
              <c16:uniqueId val="{00000000-D827-4B5C-BFC5-EF0C5CA700AE}"/>
            </c:ext>
          </c:extLst>
        </c:ser>
        <c:dLbls>
          <c:showLegendKey val="0"/>
          <c:showVal val="0"/>
          <c:showCatName val="0"/>
          <c:showSerName val="0"/>
          <c:showPercent val="0"/>
          <c:showBubbleSize val="0"/>
        </c:dLbls>
        <c:gapWidth val="150"/>
        <c:overlap val="100"/>
        <c:axId val="123607552"/>
        <c:axId val="122389056"/>
      </c:barChart>
      <c:catAx>
        <c:axId val="123607552"/>
        <c:scaling>
          <c:orientation val="minMax"/>
        </c:scaling>
        <c:delete val="0"/>
        <c:axPos val="b"/>
        <c:numFmt formatCode="General" sourceLinked="0"/>
        <c:majorTickMark val="out"/>
        <c:minorTickMark val="none"/>
        <c:tickLblPos val="nextTo"/>
        <c:txPr>
          <a:bodyPr/>
          <a:lstStyle/>
          <a:p>
            <a:pPr>
              <a:defRPr sz="1200"/>
            </a:pPr>
            <a:endParaRPr lang="en-US"/>
          </a:p>
        </c:txPr>
        <c:crossAx val="122389056"/>
        <c:crosses val="autoZero"/>
        <c:auto val="1"/>
        <c:lblAlgn val="ctr"/>
        <c:lblOffset val="100"/>
        <c:noMultiLvlLbl val="0"/>
      </c:catAx>
      <c:valAx>
        <c:axId val="122389056"/>
        <c:scaling>
          <c:orientation val="minMax"/>
          <c:min val="1"/>
        </c:scaling>
        <c:delete val="0"/>
        <c:axPos val="l"/>
        <c:majorGridlines/>
        <c:numFmt formatCode="General" sourceLinked="1"/>
        <c:majorTickMark val="out"/>
        <c:minorTickMark val="none"/>
        <c:tickLblPos val="nextTo"/>
        <c:txPr>
          <a:bodyPr/>
          <a:lstStyle/>
          <a:p>
            <a:pPr>
              <a:defRPr sz="1600"/>
            </a:pPr>
            <a:endParaRPr lang="en-US"/>
          </a:p>
        </c:txPr>
        <c:crossAx val="12360755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145" cy="464205"/>
          </a:xfrm>
          <a:prstGeom prst="rect">
            <a:avLst/>
          </a:prstGeom>
        </p:spPr>
        <p:txBody>
          <a:bodyPr vert="horz" lIns="88139" tIns="44070" rIns="88139" bIns="44070" rtlCol="0"/>
          <a:lstStyle>
            <a:lvl1pPr algn="l">
              <a:defRPr sz="1200"/>
            </a:lvl1pPr>
          </a:lstStyle>
          <a:p>
            <a:endParaRPr lang="en-US" dirty="0"/>
          </a:p>
        </p:txBody>
      </p:sp>
      <p:sp>
        <p:nvSpPr>
          <p:cNvPr id="3" name="Date Placeholder 2"/>
          <p:cNvSpPr>
            <a:spLocks noGrp="1"/>
          </p:cNvSpPr>
          <p:nvPr>
            <p:ph type="dt" sz="quarter" idx="1"/>
          </p:nvPr>
        </p:nvSpPr>
        <p:spPr>
          <a:xfrm>
            <a:off x="3970734" y="1"/>
            <a:ext cx="3038145" cy="464205"/>
          </a:xfrm>
          <a:prstGeom prst="rect">
            <a:avLst/>
          </a:prstGeom>
        </p:spPr>
        <p:txBody>
          <a:bodyPr vert="horz" lIns="88139" tIns="44070" rIns="88139" bIns="44070" rtlCol="0"/>
          <a:lstStyle>
            <a:lvl1pPr algn="r">
              <a:defRPr sz="1200"/>
            </a:lvl1pPr>
          </a:lstStyle>
          <a:p>
            <a:fld id="{4B745141-AD36-4D43-B977-94A60F9A6747}" type="datetimeFigureOut">
              <a:rPr lang="en-US" smtClean="0"/>
              <a:t>8/13/2018</a:t>
            </a:fld>
            <a:endParaRPr lang="en-US" dirty="0"/>
          </a:p>
        </p:txBody>
      </p:sp>
      <p:sp>
        <p:nvSpPr>
          <p:cNvPr id="4" name="Footer Placeholder 3"/>
          <p:cNvSpPr>
            <a:spLocks noGrp="1"/>
          </p:cNvSpPr>
          <p:nvPr>
            <p:ph type="ftr" sz="quarter" idx="2"/>
          </p:nvPr>
        </p:nvSpPr>
        <p:spPr>
          <a:xfrm>
            <a:off x="0" y="8830659"/>
            <a:ext cx="3038145" cy="464205"/>
          </a:xfrm>
          <a:prstGeom prst="rect">
            <a:avLst/>
          </a:prstGeom>
        </p:spPr>
        <p:txBody>
          <a:bodyPr vert="horz" lIns="88139" tIns="44070" rIns="88139" bIns="4407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734" y="8830659"/>
            <a:ext cx="3038145" cy="464205"/>
          </a:xfrm>
          <a:prstGeom prst="rect">
            <a:avLst/>
          </a:prstGeom>
        </p:spPr>
        <p:txBody>
          <a:bodyPr vert="horz" lIns="88139" tIns="44070" rIns="88139" bIns="44070" rtlCol="0" anchor="b"/>
          <a:lstStyle>
            <a:lvl1pPr algn="r">
              <a:defRPr sz="1200"/>
            </a:lvl1pPr>
          </a:lstStyle>
          <a:p>
            <a:fld id="{B281904A-7DDE-4EAF-ADA5-FABA913317AA}" type="slidenum">
              <a:rPr lang="en-US" smtClean="0"/>
              <a:t>‹#›</a:t>
            </a:fld>
            <a:endParaRPr lang="en-US" dirty="0"/>
          </a:p>
        </p:txBody>
      </p:sp>
    </p:spTree>
    <p:extLst>
      <p:ext uri="{BB962C8B-B14F-4D97-AF65-F5344CB8AC3E}">
        <p14:creationId xmlns:p14="http://schemas.microsoft.com/office/powerpoint/2010/main" val="1775740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40E857B3-D22B-4A76-8A19-D9E2EE9615AD}" type="datetimeFigureOut">
              <a:rPr lang="en-US" smtClean="0"/>
              <a:t>8/13/2018</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85A35315-FB81-428E-BBF8-ACE009C8F4CF}" type="slidenum">
              <a:rPr lang="en-US" smtClean="0"/>
              <a:t>‹#›</a:t>
            </a:fld>
            <a:endParaRPr lang="en-US"/>
          </a:p>
        </p:txBody>
      </p:sp>
    </p:spTree>
    <p:extLst>
      <p:ext uri="{BB962C8B-B14F-4D97-AF65-F5344CB8AC3E}">
        <p14:creationId xmlns:p14="http://schemas.microsoft.com/office/powerpoint/2010/main" val="6544946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A3CB69E-3F1D-44A9-BD65-36ED6A9334CC}" type="datetime1">
              <a:rPr lang="en-US" smtClean="0"/>
              <a:t>8/13/2018</a:t>
            </a:fld>
            <a:endParaRPr lang="en-US" dirty="0"/>
          </a:p>
        </p:txBody>
      </p:sp>
      <p:sp>
        <p:nvSpPr>
          <p:cNvPr id="5" name="Footer Placeholder 4"/>
          <p:cNvSpPr>
            <a:spLocks noGrp="1"/>
          </p:cNvSpPr>
          <p:nvPr>
            <p:ph type="ftr" sz="quarter" idx="11"/>
          </p:nvPr>
        </p:nvSpPr>
        <p:spPr/>
        <p:txBody>
          <a:bodyPr/>
          <a:lstStyle/>
          <a:p>
            <a:r>
              <a:rPr lang="en-US"/>
              <a:t>Time Waste Survey conducted by the Columbus Education Association</a:t>
            </a:r>
            <a:endParaRPr lang="en-US" dirty="0"/>
          </a:p>
        </p:txBody>
      </p:sp>
      <p:sp>
        <p:nvSpPr>
          <p:cNvPr id="6" name="Slide Number Placeholder 5"/>
          <p:cNvSpPr>
            <a:spLocks noGrp="1"/>
          </p:cNvSpPr>
          <p:nvPr>
            <p:ph type="sldNum" sz="quarter" idx="12"/>
          </p:nvPr>
        </p:nvSpPr>
        <p:spPr/>
        <p:txBody>
          <a:bodyPr/>
          <a:lstStyle/>
          <a:p>
            <a:fld id="{18E9E29B-B10B-43C1-86A0-02953B787BE0}" type="slidenum">
              <a:rPr lang="en-US" smtClean="0"/>
              <a:t>‹#›</a:t>
            </a:fld>
            <a:endParaRPr lang="en-US" dirty="0"/>
          </a:p>
        </p:txBody>
      </p:sp>
    </p:spTree>
    <p:extLst>
      <p:ext uri="{BB962C8B-B14F-4D97-AF65-F5344CB8AC3E}">
        <p14:creationId xmlns:p14="http://schemas.microsoft.com/office/powerpoint/2010/main" val="1716857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AE516B0-61CA-4F97-9455-6D83AB81FD20}" type="datetime1">
              <a:rPr lang="en-US" smtClean="0"/>
              <a:t>8/13/2018</a:t>
            </a:fld>
            <a:endParaRPr lang="en-US" dirty="0"/>
          </a:p>
        </p:txBody>
      </p:sp>
      <p:sp>
        <p:nvSpPr>
          <p:cNvPr id="5" name="Footer Placeholder 4"/>
          <p:cNvSpPr>
            <a:spLocks noGrp="1"/>
          </p:cNvSpPr>
          <p:nvPr>
            <p:ph type="ftr" sz="quarter" idx="11"/>
          </p:nvPr>
        </p:nvSpPr>
        <p:spPr/>
        <p:txBody>
          <a:bodyPr/>
          <a:lstStyle/>
          <a:p>
            <a:r>
              <a:rPr lang="en-US"/>
              <a:t>Time Waste Survey conducted by the Columbus Education Association</a:t>
            </a:r>
            <a:endParaRPr lang="en-US" dirty="0"/>
          </a:p>
        </p:txBody>
      </p:sp>
      <p:sp>
        <p:nvSpPr>
          <p:cNvPr id="6" name="Slide Number Placeholder 5"/>
          <p:cNvSpPr>
            <a:spLocks noGrp="1"/>
          </p:cNvSpPr>
          <p:nvPr>
            <p:ph type="sldNum" sz="quarter" idx="12"/>
          </p:nvPr>
        </p:nvSpPr>
        <p:spPr/>
        <p:txBody>
          <a:bodyPr/>
          <a:lstStyle/>
          <a:p>
            <a:fld id="{18E9E29B-B10B-43C1-86A0-02953B787BE0}" type="slidenum">
              <a:rPr lang="en-US" smtClean="0"/>
              <a:t>‹#›</a:t>
            </a:fld>
            <a:endParaRPr lang="en-US" dirty="0"/>
          </a:p>
        </p:txBody>
      </p:sp>
    </p:spTree>
    <p:extLst>
      <p:ext uri="{BB962C8B-B14F-4D97-AF65-F5344CB8AC3E}">
        <p14:creationId xmlns:p14="http://schemas.microsoft.com/office/powerpoint/2010/main" val="3999810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AA5B876-FED0-4031-9DE4-4682D998E188}" type="datetime1">
              <a:rPr lang="en-US" smtClean="0"/>
              <a:t>8/13/2018</a:t>
            </a:fld>
            <a:endParaRPr lang="en-US" dirty="0"/>
          </a:p>
        </p:txBody>
      </p:sp>
      <p:sp>
        <p:nvSpPr>
          <p:cNvPr id="5" name="Footer Placeholder 4"/>
          <p:cNvSpPr>
            <a:spLocks noGrp="1"/>
          </p:cNvSpPr>
          <p:nvPr>
            <p:ph type="ftr" sz="quarter" idx="11"/>
          </p:nvPr>
        </p:nvSpPr>
        <p:spPr/>
        <p:txBody>
          <a:bodyPr/>
          <a:lstStyle/>
          <a:p>
            <a:r>
              <a:rPr lang="en-US"/>
              <a:t>Time Waste Survey conducted by the Columbus Education Association</a:t>
            </a:r>
            <a:endParaRPr lang="en-US" dirty="0"/>
          </a:p>
        </p:txBody>
      </p:sp>
      <p:sp>
        <p:nvSpPr>
          <p:cNvPr id="6" name="Slide Number Placeholder 5"/>
          <p:cNvSpPr>
            <a:spLocks noGrp="1"/>
          </p:cNvSpPr>
          <p:nvPr>
            <p:ph type="sldNum" sz="quarter" idx="12"/>
          </p:nvPr>
        </p:nvSpPr>
        <p:spPr/>
        <p:txBody>
          <a:bodyPr/>
          <a:lstStyle/>
          <a:p>
            <a:fld id="{18E9E29B-B10B-43C1-86A0-02953B787BE0}" type="slidenum">
              <a:rPr lang="en-US" smtClean="0"/>
              <a:t>‹#›</a:t>
            </a:fld>
            <a:endParaRPr lang="en-US" dirty="0"/>
          </a:p>
        </p:txBody>
      </p:sp>
    </p:spTree>
    <p:extLst>
      <p:ext uri="{BB962C8B-B14F-4D97-AF65-F5344CB8AC3E}">
        <p14:creationId xmlns:p14="http://schemas.microsoft.com/office/powerpoint/2010/main" val="1632195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64140D-9556-4B59-8E34-5920C7464B78}" type="datetime1">
              <a:rPr lang="en-US" smtClean="0"/>
              <a:t>8/13/2018</a:t>
            </a:fld>
            <a:endParaRPr lang="en-US" dirty="0"/>
          </a:p>
        </p:txBody>
      </p:sp>
      <p:sp>
        <p:nvSpPr>
          <p:cNvPr id="5" name="Footer Placeholder 4"/>
          <p:cNvSpPr>
            <a:spLocks noGrp="1"/>
          </p:cNvSpPr>
          <p:nvPr>
            <p:ph type="ftr" sz="quarter" idx="11"/>
          </p:nvPr>
        </p:nvSpPr>
        <p:spPr/>
        <p:txBody>
          <a:bodyPr/>
          <a:lstStyle/>
          <a:p>
            <a:r>
              <a:rPr lang="en-US"/>
              <a:t>Time Waste Survey conducted by the Columbus Education Association</a:t>
            </a:r>
            <a:endParaRPr lang="en-US" dirty="0"/>
          </a:p>
        </p:txBody>
      </p:sp>
      <p:sp>
        <p:nvSpPr>
          <p:cNvPr id="6" name="Slide Number Placeholder 5"/>
          <p:cNvSpPr>
            <a:spLocks noGrp="1"/>
          </p:cNvSpPr>
          <p:nvPr>
            <p:ph type="sldNum" sz="quarter" idx="12"/>
          </p:nvPr>
        </p:nvSpPr>
        <p:spPr/>
        <p:txBody>
          <a:bodyPr/>
          <a:lstStyle/>
          <a:p>
            <a:fld id="{18E9E29B-B10B-43C1-86A0-02953B787BE0}" type="slidenum">
              <a:rPr lang="en-US" smtClean="0"/>
              <a:t>‹#›</a:t>
            </a:fld>
            <a:endParaRPr lang="en-US" dirty="0"/>
          </a:p>
        </p:txBody>
      </p:sp>
    </p:spTree>
    <p:extLst>
      <p:ext uri="{BB962C8B-B14F-4D97-AF65-F5344CB8AC3E}">
        <p14:creationId xmlns:p14="http://schemas.microsoft.com/office/powerpoint/2010/main" val="3026708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B8A3D5D-E0AD-4710-B0E2-3D58FE4F744B}" type="datetime1">
              <a:rPr lang="en-US" smtClean="0"/>
              <a:t>8/13/2018</a:t>
            </a:fld>
            <a:endParaRPr lang="en-US" dirty="0"/>
          </a:p>
        </p:txBody>
      </p:sp>
      <p:sp>
        <p:nvSpPr>
          <p:cNvPr id="5" name="Footer Placeholder 4"/>
          <p:cNvSpPr>
            <a:spLocks noGrp="1"/>
          </p:cNvSpPr>
          <p:nvPr>
            <p:ph type="ftr" sz="quarter" idx="11"/>
          </p:nvPr>
        </p:nvSpPr>
        <p:spPr/>
        <p:txBody>
          <a:bodyPr/>
          <a:lstStyle/>
          <a:p>
            <a:r>
              <a:rPr lang="en-US"/>
              <a:t>Time Waste Survey conducted by the Columbus Education Association</a:t>
            </a:r>
            <a:endParaRPr lang="en-US" dirty="0"/>
          </a:p>
        </p:txBody>
      </p:sp>
      <p:sp>
        <p:nvSpPr>
          <p:cNvPr id="6" name="Slide Number Placeholder 5"/>
          <p:cNvSpPr>
            <a:spLocks noGrp="1"/>
          </p:cNvSpPr>
          <p:nvPr>
            <p:ph type="sldNum" sz="quarter" idx="12"/>
          </p:nvPr>
        </p:nvSpPr>
        <p:spPr/>
        <p:txBody>
          <a:bodyPr/>
          <a:lstStyle/>
          <a:p>
            <a:fld id="{18E9E29B-B10B-43C1-86A0-02953B787BE0}" type="slidenum">
              <a:rPr lang="en-US" smtClean="0"/>
              <a:t>‹#›</a:t>
            </a:fld>
            <a:endParaRPr lang="en-US" dirty="0"/>
          </a:p>
        </p:txBody>
      </p:sp>
    </p:spTree>
    <p:extLst>
      <p:ext uri="{BB962C8B-B14F-4D97-AF65-F5344CB8AC3E}">
        <p14:creationId xmlns:p14="http://schemas.microsoft.com/office/powerpoint/2010/main" val="4031048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356B238-C16F-4F8D-ACA4-C970A3DBFF6C}" type="datetime1">
              <a:rPr lang="en-US" smtClean="0"/>
              <a:t>8/13/2018</a:t>
            </a:fld>
            <a:endParaRPr lang="en-US" dirty="0"/>
          </a:p>
        </p:txBody>
      </p:sp>
      <p:sp>
        <p:nvSpPr>
          <p:cNvPr id="6" name="Footer Placeholder 5"/>
          <p:cNvSpPr>
            <a:spLocks noGrp="1"/>
          </p:cNvSpPr>
          <p:nvPr>
            <p:ph type="ftr" sz="quarter" idx="11"/>
          </p:nvPr>
        </p:nvSpPr>
        <p:spPr/>
        <p:txBody>
          <a:bodyPr/>
          <a:lstStyle/>
          <a:p>
            <a:r>
              <a:rPr lang="en-US"/>
              <a:t>Time Waste Survey conducted by the Columbus Education Association</a:t>
            </a:r>
            <a:endParaRPr lang="en-US" dirty="0"/>
          </a:p>
        </p:txBody>
      </p:sp>
      <p:sp>
        <p:nvSpPr>
          <p:cNvPr id="7" name="Slide Number Placeholder 6"/>
          <p:cNvSpPr>
            <a:spLocks noGrp="1"/>
          </p:cNvSpPr>
          <p:nvPr>
            <p:ph type="sldNum" sz="quarter" idx="12"/>
          </p:nvPr>
        </p:nvSpPr>
        <p:spPr/>
        <p:txBody>
          <a:bodyPr/>
          <a:lstStyle/>
          <a:p>
            <a:fld id="{18E9E29B-B10B-43C1-86A0-02953B787BE0}" type="slidenum">
              <a:rPr lang="en-US" smtClean="0"/>
              <a:t>‹#›</a:t>
            </a:fld>
            <a:endParaRPr lang="en-US" dirty="0"/>
          </a:p>
        </p:txBody>
      </p:sp>
    </p:spTree>
    <p:extLst>
      <p:ext uri="{BB962C8B-B14F-4D97-AF65-F5344CB8AC3E}">
        <p14:creationId xmlns:p14="http://schemas.microsoft.com/office/powerpoint/2010/main" val="21656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BFA57F7-6A84-4282-AC6D-2F3F4262ABD4}" type="datetime1">
              <a:rPr lang="en-US" smtClean="0"/>
              <a:t>8/13/2018</a:t>
            </a:fld>
            <a:endParaRPr lang="en-US" dirty="0"/>
          </a:p>
        </p:txBody>
      </p:sp>
      <p:sp>
        <p:nvSpPr>
          <p:cNvPr id="8" name="Footer Placeholder 7"/>
          <p:cNvSpPr>
            <a:spLocks noGrp="1"/>
          </p:cNvSpPr>
          <p:nvPr>
            <p:ph type="ftr" sz="quarter" idx="11"/>
          </p:nvPr>
        </p:nvSpPr>
        <p:spPr/>
        <p:txBody>
          <a:bodyPr/>
          <a:lstStyle/>
          <a:p>
            <a:r>
              <a:rPr lang="en-US"/>
              <a:t>Time Waste Survey conducted by the Columbus Education Association</a:t>
            </a:r>
            <a:endParaRPr lang="en-US" dirty="0"/>
          </a:p>
        </p:txBody>
      </p:sp>
      <p:sp>
        <p:nvSpPr>
          <p:cNvPr id="9" name="Slide Number Placeholder 8"/>
          <p:cNvSpPr>
            <a:spLocks noGrp="1"/>
          </p:cNvSpPr>
          <p:nvPr>
            <p:ph type="sldNum" sz="quarter" idx="12"/>
          </p:nvPr>
        </p:nvSpPr>
        <p:spPr/>
        <p:txBody>
          <a:bodyPr/>
          <a:lstStyle/>
          <a:p>
            <a:fld id="{18E9E29B-B10B-43C1-86A0-02953B787BE0}" type="slidenum">
              <a:rPr lang="en-US" smtClean="0"/>
              <a:t>‹#›</a:t>
            </a:fld>
            <a:endParaRPr lang="en-US" dirty="0"/>
          </a:p>
        </p:txBody>
      </p:sp>
    </p:spTree>
    <p:extLst>
      <p:ext uri="{BB962C8B-B14F-4D97-AF65-F5344CB8AC3E}">
        <p14:creationId xmlns:p14="http://schemas.microsoft.com/office/powerpoint/2010/main" val="3591947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AA8F751-3BEC-4EBB-8F34-4CA8AC81D14A}" type="datetime1">
              <a:rPr lang="en-US" smtClean="0"/>
              <a:t>8/13/2018</a:t>
            </a:fld>
            <a:endParaRPr lang="en-US" dirty="0"/>
          </a:p>
        </p:txBody>
      </p:sp>
      <p:sp>
        <p:nvSpPr>
          <p:cNvPr id="4" name="Footer Placeholder 3"/>
          <p:cNvSpPr>
            <a:spLocks noGrp="1"/>
          </p:cNvSpPr>
          <p:nvPr>
            <p:ph type="ftr" sz="quarter" idx="11"/>
          </p:nvPr>
        </p:nvSpPr>
        <p:spPr/>
        <p:txBody>
          <a:bodyPr/>
          <a:lstStyle/>
          <a:p>
            <a:r>
              <a:rPr lang="en-US"/>
              <a:t>Time Waste Survey conducted by the Columbus Education Association</a:t>
            </a:r>
            <a:endParaRPr lang="en-US" dirty="0"/>
          </a:p>
        </p:txBody>
      </p:sp>
      <p:sp>
        <p:nvSpPr>
          <p:cNvPr id="5" name="Slide Number Placeholder 4"/>
          <p:cNvSpPr>
            <a:spLocks noGrp="1"/>
          </p:cNvSpPr>
          <p:nvPr>
            <p:ph type="sldNum" sz="quarter" idx="12"/>
          </p:nvPr>
        </p:nvSpPr>
        <p:spPr/>
        <p:txBody>
          <a:bodyPr/>
          <a:lstStyle/>
          <a:p>
            <a:fld id="{18E9E29B-B10B-43C1-86A0-02953B787BE0}" type="slidenum">
              <a:rPr lang="en-US" smtClean="0"/>
              <a:t>‹#›</a:t>
            </a:fld>
            <a:endParaRPr lang="en-US" dirty="0"/>
          </a:p>
        </p:txBody>
      </p:sp>
    </p:spTree>
    <p:extLst>
      <p:ext uri="{BB962C8B-B14F-4D97-AF65-F5344CB8AC3E}">
        <p14:creationId xmlns:p14="http://schemas.microsoft.com/office/powerpoint/2010/main" val="40747156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EC03EA-8DFD-41C9-BAB8-5D49920279F9}" type="datetime1">
              <a:rPr lang="en-US" smtClean="0"/>
              <a:t>8/13/2018</a:t>
            </a:fld>
            <a:endParaRPr lang="en-US" dirty="0"/>
          </a:p>
        </p:txBody>
      </p:sp>
      <p:sp>
        <p:nvSpPr>
          <p:cNvPr id="3" name="Footer Placeholder 2"/>
          <p:cNvSpPr>
            <a:spLocks noGrp="1"/>
          </p:cNvSpPr>
          <p:nvPr>
            <p:ph type="ftr" sz="quarter" idx="11"/>
          </p:nvPr>
        </p:nvSpPr>
        <p:spPr/>
        <p:txBody>
          <a:bodyPr/>
          <a:lstStyle/>
          <a:p>
            <a:r>
              <a:rPr lang="en-US"/>
              <a:t>Time Waste Survey conducted by the Columbus Education Association</a:t>
            </a:r>
            <a:endParaRPr lang="en-US" dirty="0"/>
          </a:p>
        </p:txBody>
      </p:sp>
      <p:sp>
        <p:nvSpPr>
          <p:cNvPr id="4" name="Slide Number Placeholder 3"/>
          <p:cNvSpPr>
            <a:spLocks noGrp="1"/>
          </p:cNvSpPr>
          <p:nvPr>
            <p:ph type="sldNum" sz="quarter" idx="12"/>
          </p:nvPr>
        </p:nvSpPr>
        <p:spPr/>
        <p:txBody>
          <a:bodyPr/>
          <a:lstStyle/>
          <a:p>
            <a:fld id="{18E9E29B-B10B-43C1-86A0-02953B787BE0}" type="slidenum">
              <a:rPr lang="en-US" smtClean="0"/>
              <a:t>‹#›</a:t>
            </a:fld>
            <a:endParaRPr lang="en-US" dirty="0"/>
          </a:p>
        </p:txBody>
      </p:sp>
    </p:spTree>
    <p:extLst>
      <p:ext uri="{BB962C8B-B14F-4D97-AF65-F5344CB8AC3E}">
        <p14:creationId xmlns:p14="http://schemas.microsoft.com/office/powerpoint/2010/main" val="957782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4D45F10-4FFC-4C03-9C31-229A5EC47643}" type="datetime1">
              <a:rPr lang="en-US" smtClean="0"/>
              <a:t>8/13/2018</a:t>
            </a:fld>
            <a:endParaRPr lang="en-US" dirty="0"/>
          </a:p>
        </p:txBody>
      </p:sp>
      <p:sp>
        <p:nvSpPr>
          <p:cNvPr id="6" name="Footer Placeholder 5"/>
          <p:cNvSpPr>
            <a:spLocks noGrp="1"/>
          </p:cNvSpPr>
          <p:nvPr>
            <p:ph type="ftr" sz="quarter" idx="11"/>
          </p:nvPr>
        </p:nvSpPr>
        <p:spPr/>
        <p:txBody>
          <a:bodyPr/>
          <a:lstStyle/>
          <a:p>
            <a:r>
              <a:rPr lang="en-US"/>
              <a:t>Time Waste Survey conducted by the Columbus Education Association</a:t>
            </a:r>
            <a:endParaRPr lang="en-US" dirty="0"/>
          </a:p>
        </p:txBody>
      </p:sp>
      <p:sp>
        <p:nvSpPr>
          <p:cNvPr id="7" name="Slide Number Placeholder 6"/>
          <p:cNvSpPr>
            <a:spLocks noGrp="1"/>
          </p:cNvSpPr>
          <p:nvPr>
            <p:ph type="sldNum" sz="quarter" idx="12"/>
          </p:nvPr>
        </p:nvSpPr>
        <p:spPr/>
        <p:txBody>
          <a:bodyPr/>
          <a:lstStyle/>
          <a:p>
            <a:fld id="{18E9E29B-B10B-43C1-86A0-02953B787BE0}" type="slidenum">
              <a:rPr lang="en-US" smtClean="0"/>
              <a:t>‹#›</a:t>
            </a:fld>
            <a:endParaRPr lang="en-US" dirty="0"/>
          </a:p>
        </p:txBody>
      </p:sp>
    </p:spTree>
    <p:extLst>
      <p:ext uri="{BB962C8B-B14F-4D97-AF65-F5344CB8AC3E}">
        <p14:creationId xmlns:p14="http://schemas.microsoft.com/office/powerpoint/2010/main" val="2957066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517C92C-0EDB-4AEB-8722-273B1D7A96BE}" type="datetime1">
              <a:rPr lang="en-US" smtClean="0"/>
              <a:t>8/13/2018</a:t>
            </a:fld>
            <a:endParaRPr lang="en-US" dirty="0"/>
          </a:p>
        </p:txBody>
      </p:sp>
      <p:sp>
        <p:nvSpPr>
          <p:cNvPr id="6" name="Footer Placeholder 5"/>
          <p:cNvSpPr>
            <a:spLocks noGrp="1"/>
          </p:cNvSpPr>
          <p:nvPr>
            <p:ph type="ftr" sz="quarter" idx="11"/>
          </p:nvPr>
        </p:nvSpPr>
        <p:spPr/>
        <p:txBody>
          <a:bodyPr/>
          <a:lstStyle/>
          <a:p>
            <a:r>
              <a:rPr lang="en-US"/>
              <a:t>Time Waste Survey conducted by the Columbus Education Association</a:t>
            </a:r>
            <a:endParaRPr lang="en-US" dirty="0"/>
          </a:p>
        </p:txBody>
      </p:sp>
      <p:sp>
        <p:nvSpPr>
          <p:cNvPr id="7" name="Slide Number Placeholder 6"/>
          <p:cNvSpPr>
            <a:spLocks noGrp="1"/>
          </p:cNvSpPr>
          <p:nvPr>
            <p:ph type="sldNum" sz="quarter" idx="12"/>
          </p:nvPr>
        </p:nvSpPr>
        <p:spPr/>
        <p:txBody>
          <a:bodyPr/>
          <a:lstStyle/>
          <a:p>
            <a:fld id="{18E9E29B-B10B-43C1-86A0-02953B787BE0}" type="slidenum">
              <a:rPr lang="en-US" smtClean="0"/>
              <a:t>‹#›</a:t>
            </a:fld>
            <a:endParaRPr lang="en-US" dirty="0"/>
          </a:p>
        </p:txBody>
      </p:sp>
    </p:spTree>
    <p:extLst>
      <p:ext uri="{BB962C8B-B14F-4D97-AF65-F5344CB8AC3E}">
        <p14:creationId xmlns:p14="http://schemas.microsoft.com/office/powerpoint/2010/main" val="1393928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7B24B4-6265-4302-905D-6E0A623ECF80}" type="datetime1">
              <a:rPr lang="en-US" smtClean="0"/>
              <a:t>8/13/2018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Time Waste Survey conducted by the Columbus Education Association</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E9E29B-B10B-43C1-86A0-02953B787BE0}" type="slidenum">
              <a:rPr lang="en-US" smtClean="0"/>
              <a:t>‹#›</a:t>
            </a:fld>
            <a:endParaRPr lang="en-US" dirty="0"/>
          </a:p>
        </p:txBody>
      </p:sp>
    </p:spTree>
    <p:extLst>
      <p:ext uri="{BB962C8B-B14F-4D97-AF65-F5344CB8AC3E}">
        <p14:creationId xmlns:p14="http://schemas.microsoft.com/office/powerpoint/2010/main" val="26375989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4.xml"/><Relationship Id="rId4" Type="http://schemas.openxmlformats.org/officeDocument/2006/relationships/chart" Target="../charts/chart9.xml"/></Relationships>
</file>

<file path=ppt/slides/_rels/slide11.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4.xml"/><Relationship Id="rId4" Type="http://schemas.openxmlformats.org/officeDocument/2006/relationships/chart" Target="../charts/chart12.xml"/></Relationships>
</file>

<file path=ppt/slides/_rels/slide12.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chart" Target="../charts/chart18.xml"/><Relationship Id="rId1" Type="http://schemas.openxmlformats.org/officeDocument/2006/relationships/slideLayout" Target="../slideLayouts/slideLayout4.xml"/><Relationship Id="rId4" Type="http://schemas.openxmlformats.org/officeDocument/2006/relationships/chart" Target="../charts/chart2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chart" Target="../charts/chart21.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26.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chart" Target="../charts/chart27.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chart" Target="../charts/chart28.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4.xml"/><Relationship Id="rId4" Type="http://schemas.openxmlformats.org/officeDocument/2006/relationships/chart" Target="../charts/char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130425"/>
            <a:ext cx="8686800" cy="1470025"/>
          </a:xfrm>
        </p:spPr>
        <p:txBody>
          <a:bodyPr/>
          <a:lstStyle/>
          <a:p>
            <a:r>
              <a:rPr lang="en-US" sz="3600" dirty="0"/>
              <a:t>Columbus Education Association</a:t>
            </a:r>
            <a:br>
              <a:rPr lang="en-US" sz="3600" dirty="0"/>
            </a:br>
            <a:r>
              <a:rPr lang="en-US" sz="4800" dirty="0"/>
              <a:t>Time Waste Survey</a:t>
            </a:r>
          </a:p>
        </p:txBody>
      </p:sp>
      <p:sp>
        <p:nvSpPr>
          <p:cNvPr id="3" name="Subtitle 2"/>
          <p:cNvSpPr>
            <a:spLocks noGrp="1"/>
          </p:cNvSpPr>
          <p:nvPr>
            <p:ph type="subTitle" idx="1"/>
          </p:nvPr>
        </p:nvSpPr>
        <p:spPr/>
        <p:txBody>
          <a:bodyPr/>
          <a:lstStyle/>
          <a:p>
            <a:r>
              <a:rPr lang="en-US" dirty="0"/>
              <a:t>Prepared for Dr. John Stanford</a:t>
            </a:r>
          </a:p>
          <a:p>
            <a:r>
              <a:rPr lang="en-US" dirty="0"/>
              <a:t>Monday, Aug. 13, 2018</a:t>
            </a:r>
          </a:p>
        </p:txBody>
      </p:sp>
      <p:sp>
        <p:nvSpPr>
          <p:cNvPr id="4" name="Footer Placeholder 3">
            <a:extLst>
              <a:ext uri="{FF2B5EF4-FFF2-40B4-BE49-F238E27FC236}">
                <a16:creationId xmlns:a16="http://schemas.microsoft.com/office/drawing/2014/main" id="{4625F180-130A-4393-8FAB-7EC5249E16AA}"/>
              </a:ext>
            </a:extLst>
          </p:cNvPr>
          <p:cNvSpPr>
            <a:spLocks noGrp="1"/>
          </p:cNvSpPr>
          <p:nvPr>
            <p:ph type="ftr" sz="quarter" idx="11"/>
          </p:nvPr>
        </p:nvSpPr>
        <p:spPr/>
        <p:txBody>
          <a:bodyPr/>
          <a:lstStyle/>
          <a:p>
            <a:r>
              <a:rPr lang="en-US"/>
              <a:t>Time Waste Survey conducted by the Columbus Education Association</a:t>
            </a:r>
            <a:endParaRPr lang="en-US" dirty="0"/>
          </a:p>
        </p:txBody>
      </p:sp>
    </p:spTree>
    <p:extLst>
      <p:ext uri="{BB962C8B-B14F-4D97-AF65-F5344CB8AC3E}">
        <p14:creationId xmlns:p14="http://schemas.microsoft.com/office/powerpoint/2010/main" val="13266739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Grade Cards: Comments</a:t>
            </a:r>
          </a:p>
        </p:txBody>
      </p:sp>
      <p:graphicFrame>
        <p:nvGraphicFramePr>
          <p:cNvPr id="6" name="Content Placeholder 6"/>
          <p:cNvGraphicFramePr>
            <a:graphicFrameLocks noGrp="1"/>
          </p:cNvGraphicFramePr>
          <p:nvPr>
            <p:ph sz="half" idx="2"/>
            <p:extLst>
              <p:ext uri="{D42A27DB-BD31-4B8C-83A1-F6EECF244321}">
                <p14:modId xmlns:p14="http://schemas.microsoft.com/office/powerpoint/2010/main" val="2579181805"/>
              </p:ext>
            </p:extLst>
          </p:nvPr>
        </p:nvGraphicFramePr>
        <p:xfrm>
          <a:off x="4648200" y="1600200"/>
          <a:ext cx="4038600" cy="452596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ontent Placeholder 3"/>
          <p:cNvGraphicFramePr>
            <a:graphicFrameLocks/>
          </p:cNvGraphicFramePr>
          <p:nvPr>
            <p:extLst>
              <p:ext uri="{D42A27DB-BD31-4B8C-83A1-F6EECF244321}">
                <p14:modId xmlns:p14="http://schemas.microsoft.com/office/powerpoint/2010/main" val="2286760927"/>
              </p:ext>
            </p:extLst>
          </p:nvPr>
        </p:nvGraphicFramePr>
        <p:xfrm>
          <a:off x="4724400" y="1600200"/>
          <a:ext cx="4038600" cy="452596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ontent Placeholder 3">
            <a:extLst>
              <a:ext uri="{FF2B5EF4-FFF2-40B4-BE49-F238E27FC236}">
                <a16:creationId xmlns:a16="http://schemas.microsoft.com/office/drawing/2014/main" id="{A95CD33C-3FC9-46A8-AD52-06DFE323D486}"/>
              </a:ext>
            </a:extLst>
          </p:cNvPr>
          <p:cNvGraphicFramePr>
            <a:graphicFrameLocks noGrp="1"/>
          </p:cNvGraphicFramePr>
          <p:nvPr>
            <p:ph sz="half" idx="1"/>
            <p:extLst>
              <p:ext uri="{D42A27DB-BD31-4B8C-83A1-F6EECF244321}">
                <p14:modId xmlns:p14="http://schemas.microsoft.com/office/powerpoint/2010/main" val="3829052633"/>
              </p:ext>
            </p:extLst>
          </p:nvPr>
        </p:nvGraphicFramePr>
        <p:xfrm>
          <a:off x="304800" y="1600200"/>
          <a:ext cx="4267200" cy="4525963"/>
        </p:xfrm>
        <a:graphic>
          <a:graphicData uri="http://schemas.openxmlformats.org/drawingml/2006/chart">
            <c:chart xmlns:c="http://schemas.openxmlformats.org/drawingml/2006/chart" xmlns:r="http://schemas.openxmlformats.org/officeDocument/2006/relationships" r:id="rId4"/>
          </a:graphicData>
        </a:graphic>
      </p:graphicFrame>
      <p:sp>
        <p:nvSpPr>
          <p:cNvPr id="3" name="Footer Placeholder 2">
            <a:extLst>
              <a:ext uri="{FF2B5EF4-FFF2-40B4-BE49-F238E27FC236}">
                <a16:creationId xmlns:a16="http://schemas.microsoft.com/office/drawing/2014/main" id="{1770F3DF-6986-422D-91FA-C8C6F3E2787B}"/>
              </a:ext>
            </a:extLst>
          </p:cNvPr>
          <p:cNvSpPr>
            <a:spLocks noGrp="1"/>
          </p:cNvSpPr>
          <p:nvPr>
            <p:ph type="ftr" sz="quarter" idx="11"/>
          </p:nvPr>
        </p:nvSpPr>
        <p:spPr/>
        <p:txBody>
          <a:bodyPr/>
          <a:lstStyle/>
          <a:p>
            <a:r>
              <a:rPr lang="en-US"/>
              <a:t>Time Waste Survey conducted by the Columbus Education Association</a:t>
            </a:r>
            <a:endParaRPr lang="en-US" dirty="0"/>
          </a:p>
        </p:txBody>
      </p:sp>
    </p:spTree>
    <p:extLst>
      <p:ext uri="{BB962C8B-B14F-4D97-AF65-F5344CB8AC3E}">
        <p14:creationId xmlns:p14="http://schemas.microsoft.com/office/powerpoint/2010/main" val="13333485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Graphic spid="8"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Grade Cards: Comments</a:t>
            </a:r>
          </a:p>
        </p:txBody>
      </p:sp>
      <p:graphicFrame>
        <p:nvGraphicFramePr>
          <p:cNvPr id="6" name="Content Placeholder 6"/>
          <p:cNvGraphicFramePr>
            <a:graphicFrameLocks noGrp="1"/>
          </p:cNvGraphicFramePr>
          <p:nvPr>
            <p:ph sz="half" idx="2"/>
            <p:extLst/>
          </p:nvPr>
        </p:nvGraphicFramePr>
        <p:xfrm>
          <a:off x="4648200" y="1600200"/>
          <a:ext cx="4038600" cy="452596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ontent Placeholder 3"/>
          <p:cNvGraphicFramePr>
            <a:graphicFrameLocks/>
          </p:cNvGraphicFramePr>
          <p:nvPr>
            <p:extLst/>
          </p:nvPr>
        </p:nvGraphicFramePr>
        <p:xfrm>
          <a:off x="4724400" y="1600200"/>
          <a:ext cx="4038600" cy="452596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ontent Placeholder 3">
            <a:extLst>
              <a:ext uri="{FF2B5EF4-FFF2-40B4-BE49-F238E27FC236}">
                <a16:creationId xmlns:a16="http://schemas.microsoft.com/office/drawing/2014/main" id="{A95CD33C-3FC9-46A8-AD52-06DFE323D486}"/>
              </a:ext>
            </a:extLst>
          </p:cNvPr>
          <p:cNvGraphicFramePr>
            <a:graphicFrameLocks noGrp="1"/>
          </p:cNvGraphicFramePr>
          <p:nvPr>
            <p:ph sz="half" idx="1"/>
            <p:extLst/>
          </p:nvPr>
        </p:nvGraphicFramePr>
        <p:xfrm>
          <a:off x="304800" y="1600200"/>
          <a:ext cx="4267200" cy="4525963"/>
        </p:xfrm>
        <a:graphic>
          <a:graphicData uri="http://schemas.openxmlformats.org/drawingml/2006/chart">
            <c:chart xmlns:c="http://schemas.openxmlformats.org/drawingml/2006/chart" xmlns:r="http://schemas.openxmlformats.org/officeDocument/2006/relationships" r:id="rId4"/>
          </a:graphicData>
        </a:graphic>
      </p:graphicFrame>
      <p:sp>
        <p:nvSpPr>
          <p:cNvPr id="3" name="Footer Placeholder 2">
            <a:extLst>
              <a:ext uri="{FF2B5EF4-FFF2-40B4-BE49-F238E27FC236}">
                <a16:creationId xmlns:a16="http://schemas.microsoft.com/office/drawing/2014/main" id="{F5DF7F3D-D7FE-4195-B262-1AE304290235}"/>
              </a:ext>
            </a:extLst>
          </p:cNvPr>
          <p:cNvSpPr>
            <a:spLocks noGrp="1"/>
          </p:cNvSpPr>
          <p:nvPr>
            <p:ph type="ftr" sz="quarter" idx="11"/>
          </p:nvPr>
        </p:nvSpPr>
        <p:spPr/>
        <p:txBody>
          <a:bodyPr/>
          <a:lstStyle/>
          <a:p>
            <a:r>
              <a:rPr lang="en-US"/>
              <a:t>Time Waste Survey conducted by the Columbus Education Association</a:t>
            </a:r>
            <a:endParaRPr lang="en-US" dirty="0"/>
          </a:p>
        </p:txBody>
      </p:sp>
    </p:spTree>
    <p:extLst>
      <p:ext uri="{BB962C8B-B14F-4D97-AF65-F5344CB8AC3E}">
        <p14:creationId xmlns:p14="http://schemas.microsoft.com/office/powerpoint/2010/main" val="19083546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Graphic spid="8"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Grade Cards: Entry Window</a:t>
            </a:r>
          </a:p>
        </p:txBody>
      </p:sp>
      <p:sp>
        <p:nvSpPr>
          <p:cNvPr id="5" name="Content Placeholder 4"/>
          <p:cNvSpPr>
            <a:spLocks noGrp="1"/>
          </p:cNvSpPr>
          <p:nvPr>
            <p:ph sz="half" idx="1"/>
          </p:nvPr>
        </p:nvSpPr>
        <p:spPr/>
        <p:txBody>
          <a:bodyPr>
            <a:normAutofit fontScale="62500" lnSpcReduction="20000"/>
          </a:bodyPr>
          <a:lstStyle/>
          <a:p>
            <a:r>
              <a:rPr lang="en-US" sz="3600" dirty="0"/>
              <a:t>ES survey participants were asked when they began entering their report card grades and comments.</a:t>
            </a:r>
          </a:p>
          <a:p>
            <a:r>
              <a:rPr lang="en-US" sz="3600" dirty="0"/>
              <a:t>Nearly one-third of all ES teachers begin to enter their grades after the quarter ends.</a:t>
            </a:r>
          </a:p>
          <a:p>
            <a:r>
              <a:rPr lang="en-US" sz="3600" dirty="0"/>
              <a:t>The calendar which sets the dates for grade entry for the 2018-2019 school year provides for less time for ES grade entry when compared to the 2017-2018 school year.</a:t>
            </a:r>
          </a:p>
          <a:p>
            <a:endParaRPr lang="en-US" sz="3600" dirty="0"/>
          </a:p>
          <a:p>
            <a:pPr marL="0" indent="0">
              <a:buNone/>
            </a:pPr>
            <a:endParaRPr lang="en-US" dirty="0"/>
          </a:p>
        </p:txBody>
      </p:sp>
      <p:graphicFrame>
        <p:nvGraphicFramePr>
          <p:cNvPr id="6" name="Content Placeholder 6"/>
          <p:cNvGraphicFramePr>
            <a:graphicFrameLocks noGrp="1"/>
          </p:cNvGraphicFramePr>
          <p:nvPr>
            <p:ph sz="half" idx="2"/>
            <p:extLst>
              <p:ext uri="{D42A27DB-BD31-4B8C-83A1-F6EECF244321}">
                <p14:modId xmlns:p14="http://schemas.microsoft.com/office/powerpoint/2010/main" val="3255070585"/>
              </p:ext>
            </p:extLst>
          </p:nvPr>
        </p:nvGraphicFramePr>
        <p:xfrm>
          <a:off x="4648200" y="1600200"/>
          <a:ext cx="4038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3" name="Footer Placeholder 2">
            <a:extLst>
              <a:ext uri="{FF2B5EF4-FFF2-40B4-BE49-F238E27FC236}">
                <a16:creationId xmlns:a16="http://schemas.microsoft.com/office/drawing/2014/main" id="{97B7E4E8-C439-481B-94AB-E7CC516CA801}"/>
              </a:ext>
            </a:extLst>
          </p:cNvPr>
          <p:cNvSpPr>
            <a:spLocks noGrp="1"/>
          </p:cNvSpPr>
          <p:nvPr>
            <p:ph type="ftr" sz="quarter" idx="11"/>
          </p:nvPr>
        </p:nvSpPr>
        <p:spPr/>
        <p:txBody>
          <a:bodyPr/>
          <a:lstStyle/>
          <a:p>
            <a:r>
              <a:rPr lang="en-US"/>
              <a:t>Time Waste Survey conducted by the Columbus Education Association</a:t>
            </a:r>
            <a:endParaRPr lang="en-US" dirty="0"/>
          </a:p>
        </p:txBody>
      </p:sp>
    </p:spTree>
    <p:extLst>
      <p:ext uri="{BB962C8B-B14F-4D97-AF65-F5344CB8AC3E}">
        <p14:creationId xmlns:p14="http://schemas.microsoft.com/office/powerpoint/2010/main" val="28827603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Special Education</a:t>
            </a:r>
          </a:p>
        </p:txBody>
      </p:sp>
      <p:sp>
        <p:nvSpPr>
          <p:cNvPr id="6" name="Content Placeholder 5"/>
          <p:cNvSpPr>
            <a:spLocks noGrp="1"/>
          </p:cNvSpPr>
          <p:nvPr>
            <p:ph idx="1"/>
          </p:nvPr>
        </p:nvSpPr>
        <p:spPr/>
        <p:txBody>
          <a:bodyPr>
            <a:normAutofit fontScale="92500" lnSpcReduction="20000"/>
          </a:bodyPr>
          <a:lstStyle/>
          <a:p>
            <a:r>
              <a:rPr lang="en-US" dirty="0"/>
              <a:t>In early October of 2014, CCS agreed to the terms and conditions of a Corrective Action Plan (CAP) with ODE.</a:t>
            </a:r>
          </a:p>
          <a:p>
            <a:r>
              <a:rPr lang="en-US" dirty="0"/>
              <a:t>The CAP increased the time required to accomplish many facets of Special Education Teachers’ work, including, but not limited to:</a:t>
            </a:r>
          </a:p>
          <a:p>
            <a:pPr lvl="1"/>
            <a:r>
              <a:rPr lang="en-US" dirty="0"/>
              <a:t>Progress Reports</a:t>
            </a:r>
          </a:p>
          <a:p>
            <a:pPr lvl="1"/>
            <a:r>
              <a:rPr lang="en-US" dirty="0"/>
              <a:t>IEP writing </a:t>
            </a:r>
          </a:p>
          <a:p>
            <a:pPr lvl="1"/>
            <a:r>
              <a:rPr lang="en-US" dirty="0"/>
              <a:t>IEP meetings</a:t>
            </a:r>
          </a:p>
          <a:p>
            <a:r>
              <a:rPr lang="en-US" dirty="0"/>
              <a:t>Though the district was released from the CAP, the requirements of the plan persist. </a:t>
            </a:r>
          </a:p>
          <a:p>
            <a:endParaRPr lang="en-US" dirty="0"/>
          </a:p>
        </p:txBody>
      </p:sp>
      <p:sp>
        <p:nvSpPr>
          <p:cNvPr id="2" name="Footer Placeholder 1">
            <a:extLst>
              <a:ext uri="{FF2B5EF4-FFF2-40B4-BE49-F238E27FC236}">
                <a16:creationId xmlns:a16="http://schemas.microsoft.com/office/drawing/2014/main" id="{8297ACED-E718-47E0-A4BB-A97E3BE09BC0}"/>
              </a:ext>
            </a:extLst>
          </p:cNvPr>
          <p:cNvSpPr>
            <a:spLocks noGrp="1"/>
          </p:cNvSpPr>
          <p:nvPr>
            <p:ph type="ftr" sz="quarter" idx="11"/>
          </p:nvPr>
        </p:nvSpPr>
        <p:spPr/>
        <p:txBody>
          <a:bodyPr/>
          <a:lstStyle/>
          <a:p>
            <a:r>
              <a:rPr lang="en-US"/>
              <a:t>Time Waste Survey conducted by the Columbus Education Association</a:t>
            </a:r>
            <a:endParaRPr lang="en-US" dirty="0"/>
          </a:p>
        </p:txBody>
      </p:sp>
    </p:spTree>
    <p:extLst>
      <p:ext uri="{BB962C8B-B14F-4D97-AF65-F5344CB8AC3E}">
        <p14:creationId xmlns:p14="http://schemas.microsoft.com/office/powerpoint/2010/main" val="2677140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Special Education: IEP Writing</a:t>
            </a:r>
          </a:p>
        </p:txBody>
      </p:sp>
      <p:sp>
        <p:nvSpPr>
          <p:cNvPr id="3" name="Content Placeholder 2"/>
          <p:cNvSpPr>
            <a:spLocks noGrp="1"/>
          </p:cNvSpPr>
          <p:nvPr>
            <p:ph sz="half" idx="1"/>
          </p:nvPr>
        </p:nvSpPr>
        <p:spPr/>
        <p:txBody>
          <a:bodyPr/>
          <a:lstStyle/>
          <a:p>
            <a:r>
              <a:rPr lang="en-US" dirty="0"/>
              <a:t>In 2014, Special Education teachers indicated at least a ten percent increase in the amount of time spent in the process for an individual IEP compared to the first quarter of the 2013-2014 school year.</a:t>
            </a:r>
          </a:p>
        </p:txBody>
      </p:sp>
      <p:graphicFrame>
        <p:nvGraphicFramePr>
          <p:cNvPr id="5" name="Content Placeholder 3"/>
          <p:cNvGraphicFramePr>
            <a:graphicFrameLocks noGrp="1"/>
          </p:cNvGraphicFramePr>
          <p:nvPr>
            <p:ph sz="half" idx="2"/>
            <p:extLst>
              <p:ext uri="{D42A27DB-BD31-4B8C-83A1-F6EECF244321}">
                <p14:modId xmlns:p14="http://schemas.microsoft.com/office/powerpoint/2010/main" val="1311471068"/>
              </p:ext>
            </p:extLst>
          </p:nvPr>
        </p:nvGraphicFramePr>
        <p:xfrm>
          <a:off x="4648200" y="1600200"/>
          <a:ext cx="4038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4" name="Footer Placeholder 3">
            <a:extLst>
              <a:ext uri="{FF2B5EF4-FFF2-40B4-BE49-F238E27FC236}">
                <a16:creationId xmlns:a16="http://schemas.microsoft.com/office/drawing/2014/main" id="{0BACCAAC-2DC4-4346-9117-FB4F4E7DAC4C}"/>
              </a:ext>
            </a:extLst>
          </p:cNvPr>
          <p:cNvSpPr>
            <a:spLocks noGrp="1"/>
          </p:cNvSpPr>
          <p:nvPr>
            <p:ph type="ftr" sz="quarter" idx="11"/>
          </p:nvPr>
        </p:nvSpPr>
        <p:spPr/>
        <p:txBody>
          <a:bodyPr/>
          <a:lstStyle/>
          <a:p>
            <a:r>
              <a:rPr lang="en-US"/>
              <a:t>Time Waste Survey conducted by the Columbus Education Association</a:t>
            </a:r>
            <a:endParaRPr lang="en-US" dirty="0"/>
          </a:p>
        </p:txBody>
      </p:sp>
    </p:spTree>
    <p:extLst>
      <p:ext uri="{BB962C8B-B14F-4D97-AF65-F5344CB8AC3E}">
        <p14:creationId xmlns:p14="http://schemas.microsoft.com/office/powerpoint/2010/main" val="1439402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5"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Special Education: IEP Meetings</a:t>
            </a:r>
          </a:p>
        </p:txBody>
      </p:sp>
      <p:sp>
        <p:nvSpPr>
          <p:cNvPr id="3" name="Content Placeholder 2"/>
          <p:cNvSpPr>
            <a:spLocks noGrp="1"/>
          </p:cNvSpPr>
          <p:nvPr>
            <p:ph sz="half" idx="1"/>
          </p:nvPr>
        </p:nvSpPr>
        <p:spPr>
          <a:xfrm>
            <a:off x="457200" y="1600200"/>
            <a:ext cx="3124200" cy="4525963"/>
          </a:xfrm>
        </p:spPr>
        <p:txBody>
          <a:bodyPr>
            <a:normAutofit/>
          </a:bodyPr>
          <a:lstStyle/>
          <a:p>
            <a:r>
              <a:rPr lang="en-US" dirty="0"/>
              <a:t>ES Special Education teachers report nearly one out of every four IEP meetings are held outside of their workday.</a:t>
            </a:r>
          </a:p>
        </p:txBody>
      </p:sp>
      <p:graphicFrame>
        <p:nvGraphicFramePr>
          <p:cNvPr id="5" name="Content Placeholder 3"/>
          <p:cNvGraphicFramePr>
            <a:graphicFrameLocks noGrp="1"/>
          </p:cNvGraphicFramePr>
          <p:nvPr>
            <p:ph sz="half" idx="2"/>
            <p:extLst>
              <p:ext uri="{D42A27DB-BD31-4B8C-83A1-F6EECF244321}">
                <p14:modId xmlns:p14="http://schemas.microsoft.com/office/powerpoint/2010/main" val="30072701"/>
              </p:ext>
            </p:extLst>
          </p:nvPr>
        </p:nvGraphicFramePr>
        <p:xfrm>
          <a:off x="3581400" y="1600200"/>
          <a:ext cx="5105400" cy="4800600"/>
        </p:xfrm>
        <a:graphic>
          <a:graphicData uri="http://schemas.openxmlformats.org/drawingml/2006/chart">
            <c:chart xmlns:c="http://schemas.openxmlformats.org/drawingml/2006/chart" xmlns:r="http://schemas.openxmlformats.org/officeDocument/2006/relationships" r:id="rId2"/>
          </a:graphicData>
        </a:graphic>
      </p:graphicFrame>
      <p:sp>
        <p:nvSpPr>
          <p:cNvPr id="4" name="Footer Placeholder 3">
            <a:extLst>
              <a:ext uri="{FF2B5EF4-FFF2-40B4-BE49-F238E27FC236}">
                <a16:creationId xmlns:a16="http://schemas.microsoft.com/office/drawing/2014/main" id="{DBB89A8D-03CB-4B38-8F41-0F90AC3E9C83}"/>
              </a:ext>
            </a:extLst>
          </p:cNvPr>
          <p:cNvSpPr>
            <a:spLocks noGrp="1"/>
          </p:cNvSpPr>
          <p:nvPr>
            <p:ph type="ftr" sz="quarter" idx="11"/>
          </p:nvPr>
        </p:nvSpPr>
        <p:spPr/>
        <p:txBody>
          <a:bodyPr/>
          <a:lstStyle/>
          <a:p>
            <a:r>
              <a:rPr lang="en-US"/>
              <a:t>Time Waste Survey conducted by the Columbus Education Association</a:t>
            </a:r>
            <a:endParaRPr lang="en-US" dirty="0"/>
          </a:p>
        </p:txBody>
      </p:sp>
    </p:spTree>
    <p:extLst>
      <p:ext uri="{BB962C8B-B14F-4D97-AF65-F5344CB8AC3E}">
        <p14:creationId xmlns:p14="http://schemas.microsoft.com/office/powerpoint/2010/main" val="18601163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5" grpId="0">
        <p:bldAsOne/>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Special Education: IEP Meetings (cont.)</a:t>
            </a:r>
          </a:p>
        </p:txBody>
      </p:sp>
      <p:sp>
        <p:nvSpPr>
          <p:cNvPr id="3" name="Content Placeholder 2"/>
          <p:cNvSpPr>
            <a:spLocks noGrp="1"/>
          </p:cNvSpPr>
          <p:nvPr>
            <p:ph sz="half" idx="1"/>
          </p:nvPr>
        </p:nvSpPr>
        <p:spPr>
          <a:xfrm>
            <a:off x="304800" y="1600200"/>
            <a:ext cx="3733800" cy="4525963"/>
          </a:xfrm>
        </p:spPr>
        <p:txBody>
          <a:bodyPr/>
          <a:lstStyle/>
          <a:p>
            <a:r>
              <a:rPr lang="en-US" dirty="0"/>
              <a:t>Special Education teachers indicated they are most often responsible for arranging coverage for their students’ IEP meetings.</a:t>
            </a:r>
          </a:p>
        </p:txBody>
      </p:sp>
      <p:graphicFrame>
        <p:nvGraphicFramePr>
          <p:cNvPr id="8" name="Content Placeholder 7">
            <a:extLst>
              <a:ext uri="{FF2B5EF4-FFF2-40B4-BE49-F238E27FC236}">
                <a16:creationId xmlns:a16="http://schemas.microsoft.com/office/drawing/2014/main" id="{95FCD203-48F5-49A5-A313-ADC23606FBCE}"/>
              </a:ext>
            </a:extLst>
          </p:cNvPr>
          <p:cNvGraphicFramePr>
            <a:graphicFrameLocks noGrp="1"/>
          </p:cNvGraphicFramePr>
          <p:nvPr>
            <p:ph sz="half" idx="2"/>
            <p:extLst>
              <p:ext uri="{D42A27DB-BD31-4B8C-83A1-F6EECF244321}">
                <p14:modId xmlns:p14="http://schemas.microsoft.com/office/powerpoint/2010/main" val="2738666057"/>
              </p:ext>
            </p:extLst>
          </p:nvPr>
        </p:nvGraphicFramePr>
        <p:xfrm>
          <a:off x="4038600" y="1600200"/>
          <a:ext cx="46482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4" name="Footer Placeholder 3">
            <a:extLst>
              <a:ext uri="{FF2B5EF4-FFF2-40B4-BE49-F238E27FC236}">
                <a16:creationId xmlns:a16="http://schemas.microsoft.com/office/drawing/2014/main" id="{90EBB6D0-1489-409F-9771-37D177B4EB53}"/>
              </a:ext>
            </a:extLst>
          </p:cNvPr>
          <p:cNvSpPr>
            <a:spLocks noGrp="1"/>
          </p:cNvSpPr>
          <p:nvPr>
            <p:ph type="ftr" sz="quarter" idx="11"/>
          </p:nvPr>
        </p:nvSpPr>
        <p:spPr/>
        <p:txBody>
          <a:bodyPr/>
          <a:lstStyle/>
          <a:p>
            <a:r>
              <a:rPr lang="en-US"/>
              <a:t>Time Waste Survey conducted by the Columbus Education Association</a:t>
            </a:r>
            <a:endParaRPr lang="en-US" dirty="0"/>
          </a:p>
        </p:txBody>
      </p:sp>
    </p:spTree>
    <p:extLst>
      <p:ext uri="{BB962C8B-B14F-4D97-AF65-F5344CB8AC3E}">
        <p14:creationId xmlns:p14="http://schemas.microsoft.com/office/powerpoint/2010/main" val="2546720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8" grpId="0">
        <p:bldAsOne/>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Special Education: IEP Meetings (cont.)</a:t>
            </a:r>
          </a:p>
        </p:txBody>
      </p:sp>
      <p:sp>
        <p:nvSpPr>
          <p:cNvPr id="3" name="Content Placeholder 2"/>
          <p:cNvSpPr>
            <a:spLocks noGrp="1"/>
          </p:cNvSpPr>
          <p:nvPr>
            <p:ph sz="half" idx="1"/>
          </p:nvPr>
        </p:nvSpPr>
        <p:spPr/>
        <p:txBody>
          <a:bodyPr>
            <a:normAutofit/>
          </a:bodyPr>
          <a:lstStyle/>
          <a:p>
            <a:r>
              <a:rPr lang="en-US" dirty="0"/>
              <a:t>The percentage of general education teachers who responded that they attended one or more IEP meetings during their instructional time increased by ten percent when compared to 2014.</a:t>
            </a:r>
          </a:p>
          <a:p>
            <a:endParaRPr lang="en-US" dirty="0"/>
          </a:p>
        </p:txBody>
      </p:sp>
      <p:graphicFrame>
        <p:nvGraphicFramePr>
          <p:cNvPr id="5" name="Content Placeholder 3"/>
          <p:cNvGraphicFramePr>
            <a:graphicFrameLocks noGrp="1"/>
          </p:cNvGraphicFramePr>
          <p:nvPr>
            <p:ph sz="half" idx="2"/>
            <p:extLst>
              <p:ext uri="{D42A27DB-BD31-4B8C-83A1-F6EECF244321}">
                <p14:modId xmlns:p14="http://schemas.microsoft.com/office/powerpoint/2010/main" val="2936055990"/>
              </p:ext>
            </p:extLst>
          </p:nvPr>
        </p:nvGraphicFramePr>
        <p:xfrm>
          <a:off x="4648200" y="1600200"/>
          <a:ext cx="4038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4" name="Footer Placeholder 3">
            <a:extLst>
              <a:ext uri="{FF2B5EF4-FFF2-40B4-BE49-F238E27FC236}">
                <a16:creationId xmlns:a16="http://schemas.microsoft.com/office/drawing/2014/main" id="{CDC6C8E1-E4F4-4440-882F-FB563349AC64}"/>
              </a:ext>
            </a:extLst>
          </p:cNvPr>
          <p:cNvSpPr>
            <a:spLocks noGrp="1"/>
          </p:cNvSpPr>
          <p:nvPr>
            <p:ph type="ftr" sz="quarter" idx="11"/>
          </p:nvPr>
        </p:nvSpPr>
        <p:spPr/>
        <p:txBody>
          <a:bodyPr/>
          <a:lstStyle/>
          <a:p>
            <a:r>
              <a:rPr lang="en-US"/>
              <a:t>Time Waste Survey conducted by the Columbus Education Association</a:t>
            </a:r>
            <a:endParaRPr lang="en-US" dirty="0"/>
          </a:p>
        </p:txBody>
      </p:sp>
    </p:spTree>
    <p:extLst>
      <p:ext uri="{BB962C8B-B14F-4D97-AF65-F5344CB8AC3E}">
        <p14:creationId xmlns:p14="http://schemas.microsoft.com/office/powerpoint/2010/main" val="3609982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5" grpId="0">
        <p:bldAsOne/>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274638"/>
            <a:ext cx="9144000" cy="1143000"/>
          </a:xfrm>
        </p:spPr>
        <p:txBody>
          <a:bodyPr>
            <a:normAutofit/>
          </a:bodyPr>
          <a:lstStyle/>
          <a:p>
            <a:r>
              <a:rPr lang="en-US" dirty="0"/>
              <a:t>Special Education: Progress Reports</a:t>
            </a:r>
          </a:p>
        </p:txBody>
      </p:sp>
      <p:sp>
        <p:nvSpPr>
          <p:cNvPr id="6" name="Content Placeholder 5"/>
          <p:cNvSpPr>
            <a:spLocks noGrp="1"/>
          </p:cNvSpPr>
          <p:nvPr>
            <p:ph idx="1"/>
          </p:nvPr>
        </p:nvSpPr>
        <p:spPr/>
        <p:txBody>
          <a:bodyPr>
            <a:normAutofit fontScale="92500"/>
          </a:bodyPr>
          <a:lstStyle/>
          <a:p>
            <a:r>
              <a:rPr lang="en-US" dirty="0"/>
              <a:t>In addition to writing IEPs and completing interim/grade entry at the ES/MS/HS level, Special Education Teachers must complete Progress Reports for each of their students </a:t>
            </a:r>
            <a:r>
              <a:rPr lang="en-US" i="1" dirty="0"/>
              <a:t>eight times per year</a:t>
            </a:r>
            <a:r>
              <a:rPr lang="en-US" dirty="0"/>
              <a:t>.</a:t>
            </a:r>
          </a:p>
          <a:p>
            <a:r>
              <a:rPr lang="en-US" dirty="0"/>
              <a:t>More than 75 percent of Special Education teachers (199 of 263) believe the amount of time required to complete Progress Reports negatively impacts instruction to their students.</a:t>
            </a:r>
          </a:p>
          <a:p>
            <a:endParaRPr lang="en-US" dirty="0"/>
          </a:p>
        </p:txBody>
      </p:sp>
      <p:sp>
        <p:nvSpPr>
          <p:cNvPr id="2" name="Footer Placeholder 1">
            <a:extLst>
              <a:ext uri="{FF2B5EF4-FFF2-40B4-BE49-F238E27FC236}">
                <a16:creationId xmlns:a16="http://schemas.microsoft.com/office/drawing/2014/main" id="{23EBFA6A-CE61-4FB6-A26C-138918FFE116}"/>
              </a:ext>
            </a:extLst>
          </p:cNvPr>
          <p:cNvSpPr>
            <a:spLocks noGrp="1"/>
          </p:cNvSpPr>
          <p:nvPr>
            <p:ph type="ftr" sz="quarter" idx="11"/>
          </p:nvPr>
        </p:nvSpPr>
        <p:spPr/>
        <p:txBody>
          <a:bodyPr/>
          <a:lstStyle/>
          <a:p>
            <a:r>
              <a:rPr lang="en-US"/>
              <a:t>Time Waste Survey conducted by the Columbus Education Association</a:t>
            </a:r>
            <a:endParaRPr lang="en-US" dirty="0"/>
          </a:p>
        </p:txBody>
      </p:sp>
    </p:spTree>
    <p:extLst>
      <p:ext uri="{BB962C8B-B14F-4D97-AF65-F5344CB8AC3E}">
        <p14:creationId xmlns:p14="http://schemas.microsoft.com/office/powerpoint/2010/main" val="4000767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1143000"/>
          </a:xfrm>
        </p:spPr>
        <p:txBody>
          <a:bodyPr>
            <a:normAutofit/>
          </a:bodyPr>
          <a:lstStyle/>
          <a:p>
            <a:r>
              <a:rPr lang="en-US" dirty="0"/>
              <a:t>ES Special Education Teachers</a:t>
            </a:r>
          </a:p>
        </p:txBody>
      </p:sp>
      <p:graphicFrame>
        <p:nvGraphicFramePr>
          <p:cNvPr id="8" name="Content Placeholder 3"/>
          <p:cNvGraphicFramePr>
            <a:graphicFrameLocks noGrp="1"/>
          </p:cNvGraphicFramePr>
          <p:nvPr>
            <p:ph sz="half" idx="1"/>
            <p:extLst>
              <p:ext uri="{D42A27DB-BD31-4B8C-83A1-F6EECF244321}">
                <p14:modId xmlns:p14="http://schemas.microsoft.com/office/powerpoint/2010/main" val="1862609231"/>
              </p:ext>
            </p:extLst>
          </p:nvPr>
        </p:nvGraphicFramePr>
        <p:xfrm>
          <a:off x="457200" y="1600200"/>
          <a:ext cx="4038600" cy="452596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ontent Placeholder 6"/>
          <p:cNvGraphicFramePr>
            <a:graphicFrameLocks noGrp="1"/>
          </p:cNvGraphicFramePr>
          <p:nvPr>
            <p:ph sz="half" idx="2"/>
            <p:extLst/>
          </p:nvPr>
        </p:nvGraphicFramePr>
        <p:xfrm>
          <a:off x="4648200" y="1600200"/>
          <a:ext cx="4038600" cy="452596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ontent Placeholder 3"/>
          <p:cNvGraphicFramePr>
            <a:graphicFrameLocks/>
          </p:cNvGraphicFramePr>
          <p:nvPr>
            <p:extLst>
              <p:ext uri="{D42A27DB-BD31-4B8C-83A1-F6EECF244321}">
                <p14:modId xmlns:p14="http://schemas.microsoft.com/office/powerpoint/2010/main" val="3773369920"/>
              </p:ext>
            </p:extLst>
          </p:nvPr>
        </p:nvGraphicFramePr>
        <p:xfrm>
          <a:off x="4800600" y="1371600"/>
          <a:ext cx="4038600" cy="4906963"/>
        </p:xfrm>
        <a:graphic>
          <a:graphicData uri="http://schemas.openxmlformats.org/drawingml/2006/chart">
            <c:chart xmlns:c="http://schemas.openxmlformats.org/drawingml/2006/chart" xmlns:r="http://schemas.openxmlformats.org/officeDocument/2006/relationships" r:id="rId4"/>
          </a:graphicData>
        </a:graphic>
      </p:graphicFrame>
      <p:sp>
        <p:nvSpPr>
          <p:cNvPr id="3" name="Footer Placeholder 2">
            <a:extLst>
              <a:ext uri="{FF2B5EF4-FFF2-40B4-BE49-F238E27FC236}">
                <a16:creationId xmlns:a16="http://schemas.microsoft.com/office/drawing/2014/main" id="{7559650C-C66D-4550-87CA-24CDCDA7984C}"/>
              </a:ext>
            </a:extLst>
          </p:cNvPr>
          <p:cNvSpPr>
            <a:spLocks noGrp="1"/>
          </p:cNvSpPr>
          <p:nvPr>
            <p:ph type="ftr" sz="quarter" idx="11"/>
          </p:nvPr>
        </p:nvSpPr>
        <p:spPr/>
        <p:txBody>
          <a:bodyPr/>
          <a:lstStyle/>
          <a:p>
            <a:r>
              <a:rPr lang="en-US"/>
              <a:t>Time Waste Survey conducted by the Columbus Education Association</a:t>
            </a:r>
            <a:endParaRPr lang="en-US" dirty="0"/>
          </a:p>
        </p:txBody>
      </p:sp>
    </p:spTree>
    <p:extLst>
      <p:ext uri="{BB962C8B-B14F-4D97-AF65-F5344CB8AC3E}">
        <p14:creationId xmlns:p14="http://schemas.microsoft.com/office/powerpoint/2010/main" val="2590801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Graphic spid="7"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Demographic Summary</a:t>
            </a:r>
          </a:p>
        </p:txBody>
      </p:sp>
      <p:sp>
        <p:nvSpPr>
          <p:cNvPr id="6" name="Content Placeholder 5">
            <a:extLst>
              <a:ext uri="{FF2B5EF4-FFF2-40B4-BE49-F238E27FC236}">
                <a16:creationId xmlns:a16="http://schemas.microsoft.com/office/drawing/2014/main" id="{EDC3EBDF-C33D-4D97-8A94-D7C7FED6EA65}"/>
              </a:ext>
            </a:extLst>
          </p:cNvPr>
          <p:cNvSpPr>
            <a:spLocks noGrp="1"/>
          </p:cNvSpPr>
          <p:nvPr>
            <p:ph idx="1"/>
          </p:nvPr>
        </p:nvSpPr>
        <p:spPr>
          <a:xfrm>
            <a:off x="457200" y="1600200"/>
            <a:ext cx="8229600" cy="4800599"/>
          </a:xfrm>
        </p:spPr>
        <p:txBody>
          <a:bodyPr>
            <a:normAutofit fontScale="92500" lnSpcReduction="20000"/>
          </a:bodyPr>
          <a:lstStyle/>
          <a:p>
            <a:r>
              <a:rPr lang="en-US" dirty="0"/>
              <a:t>At the May 2018 Joint Labor-Management Meeting, Dr. Stanford suggested gathering data for redundant, duplicative and/or avoidable tasks to address for the 2018-2019 school year.</a:t>
            </a:r>
          </a:p>
          <a:p>
            <a:r>
              <a:rPr lang="en-US" dirty="0"/>
              <a:t>CEA utilized a similar survey administered in 2014 as the template for the current survey. The questions were updated to reflect changes in the current education landscape.</a:t>
            </a:r>
          </a:p>
          <a:p>
            <a:r>
              <a:rPr lang="en-US" dirty="0"/>
              <a:t>When applicable, results gathered in 2014 that are included in this survey to represent baseline data.</a:t>
            </a:r>
          </a:p>
        </p:txBody>
      </p:sp>
      <p:sp>
        <p:nvSpPr>
          <p:cNvPr id="3" name="Footer Placeholder 2">
            <a:extLst>
              <a:ext uri="{FF2B5EF4-FFF2-40B4-BE49-F238E27FC236}">
                <a16:creationId xmlns:a16="http://schemas.microsoft.com/office/drawing/2014/main" id="{787758A7-C5A0-4198-9B83-D66E131B3288}"/>
              </a:ext>
            </a:extLst>
          </p:cNvPr>
          <p:cNvSpPr>
            <a:spLocks noGrp="1"/>
          </p:cNvSpPr>
          <p:nvPr>
            <p:ph type="ftr" sz="quarter" idx="11"/>
          </p:nvPr>
        </p:nvSpPr>
        <p:spPr/>
        <p:txBody>
          <a:bodyPr/>
          <a:lstStyle/>
          <a:p>
            <a:r>
              <a:rPr lang="en-US"/>
              <a:t>Time Waste Survey conducted by the Columbus Education Association</a:t>
            </a:r>
            <a:endParaRPr lang="en-US" dirty="0"/>
          </a:p>
        </p:txBody>
      </p:sp>
    </p:spTree>
    <p:extLst>
      <p:ext uri="{BB962C8B-B14F-4D97-AF65-F5344CB8AC3E}">
        <p14:creationId xmlns:p14="http://schemas.microsoft.com/office/powerpoint/2010/main" val="11783870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1143000"/>
          </a:xfrm>
        </p:spPr>
        <p:txBody>
          <a:bodyPr>
            <a:normAutofit/>
          </a:bodyPr>
          <a:lstStyle/>
          <a:p>
            <a:r>
              <a:rPr lang="en-US" dirty="0"/>
              <a:t>MS/HS Special Education Teachers</a:t>
            </a:r>
          </a:p>
        </p:txBody>
      </p:sp>
      <p:graphicFrame>
        <p:nvGraphicFramePr>
          <p:cNvPr id="6" name="Content Placeholder 6"/>
          <p:cNvGraphicFramePr>
            <a:graphicFrameLocks noGrp="1"/>
          </p:cNvGraphicFramePr>
          <p:nvPr>
            <p:ph sz="half" idx="2"/>
            <p:extLst/>
          </p:nvPr>
        </p:nvGraphicFramePr>
        <p:xfrm>
          <a:off x="4648200" y="1600200"/>
          <a:ext cx="4038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3" name="Content Placeholder 2">
            <a:extLst>
              <a:ext uri="{FF2B5EF4-FFF2-40B4-BE49-F238E27FC236}">
                <a16:creationId xmlns:a16="http://schemas.microsoft.com/office/drawing/2014/main" id="{0D597D44-4157-4988-A2F9-5C8CC7D44B78}"/>
              </a:ext>
            </a:extLst>
          </p:cNvPr>
          <p:cNvSpPr>
            <a:spLocks noGrp="1"/>
          </p:cNvSpPr>
          <p:nvPr>
            <p:ph sz="half" idx="1"/>
          </p:nvPr>
        </p:nvSpPr>
        <p:spPr/>
        <p:txBody>
          <a:bodyPr>
            <a:normAutofit fontScale="77500" lnSpcReduction="20000"/>
          </a:bodyPr>
          <a:lstStyle/>
          <a:p>
            <a:r>
              <a:rPr lang="en-US" dirty="0"/>
              <a:t>MS and HS Special Education teachers spend nearly 12 percent longer </a:t>
            </a:r>
            <a:r>
              <a:rPr lang="en-US" u="sng" dirty="0"/>
              <a:t>per quarter </a:t>
            </a:r>
            <a:r>
              <a:rPr lang="en-US" dirty="0"/>
              <a:t>writing quarterly progress reports when compared to 2014.</a:t>
            </a:r>
          </a:p>
          <a:p>
            <a:r>
              <a:rPr lang="en-US" dirty="0"/>
              <a:t>When compared to ES Special Education teachers, MS and HS Special Education teachers:  </a:t>
            </a:r>
          </a:p>
          <a:p>
            <a:pPr lvl="1"/>
            <a:r>
              <a:rPr lang="en-US" dirty="0"/>
              <a:t>Spent 13 percent less time </a:t>
            </a:r>
            <a:r>
              <a:rPr lang="en-US" u="sng" dirty="0"/>
              <a:t>per quarter </a:t>
            </a:r>
            <a:r>
              <a:rPr lang="en-US" dirty="0"/>
              <a:t>overall writing quarterly progress reports</a:t>
            </a:r>
          </a:p>
          <a:p>
            <a:pPr lvl="1"/>
            <a:r>
              <a:rPr lang="en-US" dirty="0"/>
              <a:t>Spent 10 percent more time working on quarterly progress reports during the workday</a:t>
            </a:r>
          </a:p>
          <a:p>
            <a:pPr lvl="1"/>
            <a:endParaRPr lang="en-US" dirty="0"/>
          </a:p>
        </p:txBody>
      </p:sp>
      <p:graphicFrame>
        <p:nvGraphicFramePr>
          <p:cNvPr id="9" name="Content Placeholder 3">
            <a:extLst>
              <a:ext uri="{FF2B5EF4-FFF2-40B4-BE49-F238E27FC236}">
                <a16:creationId xmlns:a16="http://schemas.microsoft.com/office/drawing/2014/main" id="{DD8C189F-5CD4-4673-9901-1784D326EA25}"/>
              </a:ext>
            </a:extLst>
          </p:cNvPr>
          <p:cNvGraphicFramePr>
            <a:graphicFrameLocks/>
          </p:cNvGraphicFramePr>
          <p:nvPr>
            <p:extLst>
              <p:ext uri="{D42A27DB-BD31-4B8C-83A1-F6EECF244321}">
                <p14:modId xmlns:p14="http://schemas.microsoft.com/office/powerpoint/2010/main" val="888045270"/>
              </p:ext>
            </p:extLst>
          </p:nvPr>
        </p:nvGraphicFramePr>
        <p:xfrm>
          <a:off x="4648200" y="1600199"/>
          <a:ext cx="4038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4" name="Footer Placeholder 3">
            <a:extLst>
              <a:ext uri="{FF2B5EF4-FFF2-40B4-BE49-F238E27FC236}">
                <a16:creationId xmlns:a16="http://schemas.microsoft.com/office/drawing/2014/main" id="{74A76CB4-B12B-48E2-84C6-0E23B3851020}"/>
              </a:ext>
            </a:extLst>
          </p:cNvPr>
          <p:cNvSpPr>
            <a:spLocks noGrp="1"/>
          </p:cNvSpPr>
          <p:nvPr>
            <p:ph type="ftr" sz="quarter" idx="11"/>
          </p:nvPr>
        </p:nvSpPr>
        <p:spPr/>
        <p:txBody>
          <a:bodyPr/>
          <a:lstStyle/>
          <a:p>
            <a:r>
              <a:rPr lang="en-US"/>
              <a:t>Time Waste Survey conducted by the Columbus Education Association</a:t>
            </a:r>
            <a:endParaRPr lang="en-US" dirty="0"/>
          </a:p>
        </p:txBody>
      </p:sp>
    </p:spTree>
    <p:extLst>
      <p:ext uri="{BB962C8B-B14F-4D97-AF65-F5344CB8AC3E}">
        <p14:creationId xmlns:p14="http://schemas.microsoft.com/office/powerpoint/2010/main" val="37057812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9" grpId="0">
        <p:bldAsOne/>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Special Education: Instructional Load</a:t>
            </a:r>
          </a:p>
        </p:txBody>
      </p:sp>
      <p:sp>
        <p:nvSpPr>
          <p:cNvPr id="3" name="Content Placeholder 2"/>
          <p:cNvSpPr>
            <a:spLocks noGrp="1"/>
          </p:cNvSpPr>
          <p:nvPr>
            <p:ph idx="1"/>
          </p:nvPr>
        </p:nvSpPr>
        <p:spPr/>
        <p:txBody>
          <a:bodyPr>
            <a:normAutofit/>
          </a:bodyPr>
          <a:lstStyle/>
          <a:p>
            <a:r>
              <a:rPr lang="en-US" dirty="0"/>
              <a:t>Special Education teachers at every level provide instruction for multiple subjects to students at different grade levels.</a:t>
            </a:r>
          </a:p>
          <a:p>
            <a:r>
              <a:rPr lang="en-US" dirty="0"/>
              <a:t>This number does not include the grade levels or subjects for students who are mainstreamed.</a:t>
            </a:r>
          </a:p>
          <a:p>
            <a:endParaRPr lang="en-US" dirty="0"/>
          </a:p>
        </p:txBody>
      </p:sp>
      <p:sp>
        <p:nvSpPr>
          <p:cNvPr id="4" name="Footer Placeholder 3">
            <a:extLst>
              <a:ext uri="{FF2B5EF4-FFF2-40B4-BE49-F238E27FC236}">
                <a16:creationId xmlns:a16="http://schemas.microsoft.com/office/drawing/2014/main" id="{E444105F-9B34-44EE-92FF-11D36A57344B}"/>
              </a:ext>
            </a:extLst>
          </p:cNvPr>
          <p:cNvSpPr>
            <a:spLocks noGrp="1"/>
          </p:cNvSpPr>
          <p:nvPr>
            <p:ph type="ftr" sz="quarter" idx="11"/>
          </p:nvPr>
        </p:nvSpPr>
        <p:spPr/>
        <p:txBody>
          <a:bodyPr/>
          <a:lstStyle/>
          <a:p>
            <a:r>
              <a:rPr lang="en-US"/>
              <a:t>Time Waste Survey conducted by the Columbus Education Association</a:t>
            </a:r>
            <a:endParaRPr lang="en-US" dirty="0"/>
          </a:p>
        </p:txBody>
      </p:sp>
    </p:spTree>
    <p:extLst>
      <p:ext uri="{BB962C8B-B14F-4D97-AF65-F5344CB8AC3E}">
        <p14:creationId xmlns:p14="http://schemas.microsoft.com/office/powerpoint/2010/main" val="30293611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sz="half" idx="4294967295"/>
            <p:extLst>
              <p:ext uri="{D42A27DB-BD31-4B8C-83A1-F6EECF244321}">
                <p14:modId xmlns:p14="http://schemas.microsoft.com/office/powerpoint/2010/main" val="1671689887"/>
              </p:ext>
            </p:extLst>
          </p:nvPr>
        </p:nvGraphicFramePr>
        <p:xfrm>
          <a:off x="1104900" y="1524000"/>
          <a:ext cx="6515100" cy="4254174"/>
        </p:xfrm>
        <a:graphic>
          <a:graphicData uri="http://schemas.openxmlformats.org/drawingml/2006/table">
            <a:tbl>
              <a:tblPr firstRow="1" bandRow="1">
                <a:tableStyleId>{5C22544A-7EE6-4342-B048-85BDC9FD1C3A}</a:tableStyleId>
              </a:tblPr>
              <a:tblGrid>
                <a:gridCol w="7239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406912">
                  <a:extLst>
                    <a:ext uri="{9D8B030D-6E8A-4147-A177-3AD203B41FA5}">
                      <a16:colId xmlns:a16="http://schemas.microsoft.com/office/drawing/2014/main" val="2638763814"/>
                    </a:ext>
                  </a:extLst>
                </a:gridCol>
                <a:gridCol w="1430144">
                  <a:extLst>
                    <a:ext uri="{9D8B030D-6E8A-4147-A177-3AD203B41FA5}">
                      <a16:colId xmlns:a16="http://schemas.microsoft.com/office/drawing/2014/main" val="20002"/>
                    </a:ext>
                  </a:extLst>
                </a:gridCol>
                <a:gridCol w="1430144">
                  <a:extLst>
                    <a:ext uri="{9D8B030D-6E8A-4147-A177-3AD203B41FA5}">
                      <a16:colId xmlns:a16="http://schemas.microsoft.com/office/drawing/2014/main" val="1801361438"/>
                    </a:ext>
                  </a:extLst>
                </a:gridCol>
              </a:tblGrid>
              <a:tr h="457200">
                <a:tc gridSpan="5">
                  <a:txBody>
                    <a:bodyPr/>
                    <a:lstStyle/>
                    <a:p>
                      <a:pPr algn="ctr"/>
                      <a:r>
                        <a:rPr lang="en-US" sz="1600" dirty="0"/>
                        <a:t>Special</a:t>
                      </a:r>
                      <a:r>
                        <a:rPr lang="en-US" sz="1600" baseline="0" dirty="0"/>
                        <a:t> Education teacher average instructional load</a:t>
                      </a:r>
                      <a:endParaRPr lang="en-US" sz="1600" dirty="0"/>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a:p>
                  </a:txBody>
                  <a:tcPr/>
                </a:tc>
                <a:extLst>
                  <a:ext uri="{0D108BD9-81ED-4DB2-BD59-A6C34878D82A}">
                    <a16:rowId xmlns:a16="http://schemas.microsoft.com/office/drawing/2014/main" val="10000"/>
                  </a:ext>
                </a:extLst>
              </a:tr>
              <a:tr h="597836">
                <a:tc>
                  <a:txBody>
                    <a:bodyPr/>
                    <a:lstStyle/>
                    <a:p>
                      <a:endParaRPr lang="en-US" sz="1400" dirty="0"/>
                    </a:p>
                  </a:txBody>
                  <a:tcPr anchor="ctr"/>
                </a:tc>
                <a:tc>
                  <a:txBody>
                    <a:bodyPr/>
                    <a:lstStyle/>
                    <a:p>
                      <a:pPr algn="ctr"/>
                      <a:r>
                        <a:rPr lang="en-US" sz="1400" dirty="0"/>
                        <a:t>Subjects/ Courses Q1 2014</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Subjects/ Courses Q1 2018</a:t>
                      </a:r>
                    </a:p>
                    <a:p>
                      <a:pPr algn="ctr"/>
                      <a:endParaRPr lang="en-US" sz="1400" dirty="0"/>
                    </a:p>
                  </a:txBody>
                  <a:tcPr anchor="ctr"/>
                </a:tc>
                <a:tc>
                  <a:txBody>
                    <a:bodyPr/>
                    <a:lstStyle/>
                    <a:p>
                      <a:pPr algn="ctr"/>
                      <a:r>
                        <a:rPr lang="en-US" sz="1400" dirty="0"/>
                        <a:t>Grade levels </a:t>
                      </a:r>
                    </a:p>
                    <a:p>
                      <a:pPr algn="ctr"/>
                      <a:r>
                        <a:rPr lang="en-US" sz="1400" dirty="0"/>
                        <a:t>Q1 2014</a:t>
                      </a:r>
                    </a:p>
                  </a:txBody>
                  <a:tcPr anchor="ctr"/>
                </a:tc>
                <a:tc>
                  <a:txBody>
                    <a:bodyPr/>
                    <a:lstStyle/>
                    <a:p>
                      <a:pPr algn="ctr"/>
                      <a:r>
                        <a:rPr lang="en-US" sz="1400" dirty="0"/>
                        <a:t>Grade Levels </a:t>
                      </a:r>
                    </a:p>
                    <a:p>
                      <a:pPr algn="ctr"/>
                      <a:r>
                        <a:rPr lang="en-US" sz="1400" dirty="0"/>
                        <a:t>Q3 2018</a:t>
                      </a:r>
                    </a:p>
                  </a:txBody>
                  <a:tcPr anchor="ctr"/>
                </a:tc>
                <a:extLst>
                  <a:ext uri="{0D108BD9-81ED-4DB2-BD59-A6C34878D82A}">
                    <a16:rowId xmlns:a16="http://schemas.microsoft.com/office/drawing/2014/main" val="10001"/>
                  </a:ext>
                </a:extLst>
              </a:tr>
              <a:tr h="1021818">
                <a:tc>
                  <a:txBody>
                    <a:bodyPr/>
                    <a:lstStyle/>
                    <a:p>
                      <a:r>
                        <a:rPr lang="en-US" sz="2400" dirty="0"/>
                        <a:t>ES</a:t>
                      </a:r>
                    </a:p>
                  </a:txBody>
                  <a:tcPr anchor="ctr"/>
                </a:tc>
                <a:tc>
                  <a:txBody>
                    <a:bodyPr/>
                    <a:lstStyle/>
                    <a:p>
                      <a:pPr algn="ctr"/>
                      <a:r>
                        <a:rPr lang="en-US" sz="2400" dirty="0"/>
                        <a:t>4.08</a:t>
                      </a:r>
                    </a:p>
                  </a:txBody>
                  <a:tcPr anchor="ctr"/>
                </a:tc>
                <a:tc>
                  <a:txBody>
                    <a:bodyPr/>
                    <a:lstStyle/>
                    <a:p>
                      <a:pPr algn="ctr"/>
                      <a:r>
                        <a:rPr lang="en-US" sz="2400" dirty="0"/>
                        <a:t>4.32</a:t>
                      </a:r>
                    </a:p>
                  </a:txBody>
                  <a:tcPr anchor="ctr"/>
                </a:tc>
                <a:tc>
                  <a:txBody>
                    <a:bodyPr/>
                    <a:lstStyle/>
                    <a:p>
                      <a:pPr algn="ctr"/>
                      <a:r>
                        <a:rPr lang="en-US" sz="2400" dirty="0"/>
                        <a:t>2.40</a:t>
                      </a:r>
                    </a:p>
                  </a:txBody>
                  <a:tcPr anchor="ctr"/>
                </a:tc>
                <a:tc>
                  <a:txBody>
                    <a:bodyPr/>
                    <a:lstStyle/>
                    <a:p>
                      <a:pPr algn="ctr"/>
                      <a:r>
                        <a:rPr lang="en-US" sz="2400" dirty="0"/>
                        <a:t>2.51</a:t>
                      </a:r>
                    </a:p>
                  </a:txBody>
                  <a:tcPr anchor="ctr"/>
                </a:tc>
                <a:extLst>
                  <a:ext uri="{0D108BD9-81ED-4DB2-BD59-A6C34878D82A}">
                    <a16:rowId xmlns:a16="http://schemas.microsoft.com/office/drawing/2014/main" val="10002"/>
                  </a:ext>
                </a:extLst>
              </a:tr>
              <a:tr h="1021818">
                <a:tc>
                  <a:txBody>
                    <a:bodyPr/>
                    <a:lstStyle/>
                    <a:p>
                      <a:r>
                        <a:rPr lang="en-US" sz="2400" dirty="0"/>
                        <a:t>MS</a:t>
                      </a:r>
                    </a:p>
                  </a:txBody>
                  <a:tcPr anchor="ctr"/>
                </a:tc>
                <a:tc>
                  <a:txBody>
                    <a:bodyPr/>
                    <a:lstStyle/>
                    <a:p>
                      <a:pPr algn="ctr"/>
                      <a:r>
                        <a:rPr lang="en-US" sz="2400" dirty="0"/>
                        <a:t>3.44</a:t>
                      </a:r>
                    </a:p>
                  </a:txBody>
                  <a:tcPr anchor="ctr"/>
                </a:tc>
                <a:tc>
                  <a:txBody>
                    <a:bodyPr/>
                    <a:lstStyle/>
                    <a:p>
                      <a:pPr algn="ctr"/>
                      <a:r>
                        <a:rPr lang="en-US" sz="2400" dirty="0"/>
                        <a:t>3.30</a:t>
                      </a:r>
                    </a:p>
                  </a:txBody>
                  <a:tcPr anchor="ctr"/>
                </a:tc>
                <a:tc>
                  <a:txBody>
                    <a:bodyPr/>
                    <a:lstStyle/>
                    <a:p>
                      <a:pPr algn="ctr"/>
                      <a:r>
                        <a:rPr lang="en-US" sz="2400" dirty="0"/>
                        <a:t>2.24</a:t>
                      </a:r>
                    </a:p>
                  </a:txBody>
                  <a:tcPr anchor="ctr"/>
                </a:tc>
                <a:tc>
                  <a:txBody>
                    <a:bodyPr/>
                    <a:lstStyle/>
                    <a:p>
                      <a:pPr algn="ctr"/>
                      <a:r>
                        <a:rPr lang="en-US" sz="2400" dirty="0"/>
                        <a:t>2.61</a:t>
                      </a:r>
                    </a:p>
                  </a:txBody>
                  <a:tcPr anchor="ctr"/>
                </a:tc>
                <a:extLst>
                  <a:ext uri="{0D108BD9-81ED-4DB2-BD59-A6C34878D82A}">
                    <a16:rowId xmlns:a16="http://schemas.microsoft.com/office/drawing/2014/main" val="10003"/>
                  </a:ext>
                </a:extLst>
              </a:tr>
              <a:tr h="1021818">
                <a:tc>
                  <a:txBody>
                    <a:bodyPr/>
                    <a:lstStyle/>
                    <a:p>
                      <a:r>
                        <a:rPr lang="en-US" sz="2400" dirty="0"/>
                        <a:t>HS</a:t>
                      </a:r>
                    </a:p>
                  </a:txBody>
                  <a:tcPr anchor="ctr"/>
                </a:tc>
                <a:tc>
                  <a:txBody>
                    <a:bodyPr/>
                    <a:lstStyle/>
                    <a:p>
                      <a:pPr algn="ctr"/>
                      <a:r>
                        <a:rPr lang="en-US" sz="2400" dirty="0"/>
                        <a:t>5.20</a:t>
                      </a:r>
                    </a:p>
                  </a:txBody>
                  <a:tcPr anchor="ctr"/>
                </a:tc>
                <a:tc>
                  <a:txBody>
                    <a:bodyPr/>
                    <a:lstStyle/>
                    <a:p>
                      <a:pPr algn="ctr"/>
                      <a:r>
                        <a:rPr lang="en-US" sz="2400" dirty="0"/>
                        <a:t>4.36</a:t>
                      </a:r>
                    </a:p>
                  </a:txBody>
                  <a:tcPr anchor="ctr"/>
                </a:tc>
                <a:tc>
                  <a:txBody>
                    <a:bodyPr/>
                    <a:lstStyle/>
                    <a:p>
                      <a:pPr algn="ctr"/>
                      <a:r>
                        <a:rPr lang="en-US" sz="2400" dirty="0"/>
                        <a:t>3.34</a:t>
                      </a:r>
                    </a:p>
                  </a:txBody>
                  <a:tcPr anchor="ctr"/>
                </a:tc>
                <a:tc>
                  <a:txBody>
                    <a:bodyPr/>
                    <a:lstStyle/>
                    <a:p>
                      <a:pPr algn="ctr"/>
                      <a:r>
                        <a:rPr lang="en-US" sz="2400" dirty="0"/>
                        <a:t>3.05</a:t>
                      </a:r>
                    </a:p>
                  </a:txBody>
                  <a:tcPr anchor="ctr"/>
                </a:tc>
                <a:extLst>
                  <a:ext uri="{0D108BD9-81ED-4DB2-BD59-A6C34878D82A}">
                    <a16:rowId xmlns:a16="http://schemas.microsoft.com/office/drawing/2014/main" val="10004"/>
                  </a:ext>
                </a:extLst>
              </a:tr>
            </a:tbl>
          </a:graphicData>
        </a:graphic>
      </p:graphicFrame>
      <p:sp>
        <p:nvSpPr>
          <p:cNvPr id="2" name="Title 1"/>
          <p:cNvSpPr>
            <a:spLocks noGrp="1"/>
          </p:cNvSpPr>
          <p:nvPr>
            <p:ph type="title" idx="4294967295"/>
          </p:nvPr>
        </p:nvSpPr>
        <p:spPr>
          <a:xfrm>
            <a:off x="0" y="274638"/>
            <a:ext cx="8229600" cy="1143000"/>
          </a:xfrm>
        </p:spPr>
        <p:txBody>
          <a:bodyPr>
            <a:normAutofit fontScale="90000"/>
          </a:bodyPr>
          <a:lstStyle/>
          <a:p>
            <a:r>
              <a:rPr lang="en-US" dirty="0"/>
              <a:t>Special Education: Instructional Load</a:t>
            </a:r>
          </a:p>
        </p:txBody>
      </p:sp>
      <p:sp>
        <p:nvSpPr>
          <p:cNvPr id="3" name="Footer Placeholder 2">
            <a:extLst>
              <a:ext uri="{FF2B5EF4-FFF2-40B4-BE49-F238E27FC236}">
                <a16:creationId xmlns:a16="http://schemas.microsoft.com/office/drawing/2014/main" id="{07A6D2D0-77D3-48EF-87E7-3B826E8BDB51}"/>
              </a:ext>
            </a:extLst>
          </p:cNvPr>
          <p:cNvSpPr>
            <a:spLocks noGrp="1"/>
          </p:cNvSpPr>
          <p:nvPr>
            <p:ph type="ftr" sz="quarter" idx="11"/>
          </p:nvPr>
        </p:nvSpPr>
        <p:spPr/>
        <p:txBody>
          <a:bodyPr/>
          <a:lstStyle/>
          <a:p>
            <a:r>
              <a:rPr lang="en-US"/>
              <a:t>Time Waste Survey conducted by the Columbus Education Association</a:t>
            </a:r>
            <a:endParaRPr lang="en-US" dirty="0"/>
          </a:p>
        </p:txBody>
      </p:sp>
    </p:spTree>
    <p:extLst>
      <p:ext uri="{BB962C8B-B14F-4D97-AF65-F5344CB8AC3E}">
        <p14:creationId xmlns:p14="http://schemas.microsoft.com/office/powerpoint/2010/main" val="4182138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TBTs: Participation</a:t>
            </a:r>
          </a:p>
        </p:txBody>
      </p:sp>
      <p:sp>
        <p:nvSpPr>
          <p:cNvPr id="5" name="Content Placeholder 4"/>
          <p:cNvSpPr>
            <a:spLocks noGrp="1"/>
          </p:cNvSpPr>
          <p:nvPr>
            <p:ph sz="half" idx="1"/>
          </p:nvPr>
        </p:nvSpPr>
        <p:spPr>
          <a:xfrm>
            <a:off x="457200" y="1600200"/>
            <a:ext cx="3810000" cy="4525963"/>
          </a:xfrm>
        </p:spPr>
        <p:txBody>
          <a:bodyPr>
            <a:normAutofit fontScale="70000" lnSpcReduction="20000"/>
          </a:bodyPr>
          <a:lstStyle/>
          <a:p>
            <a:r>
              <a:rPr lang="en-US" sz="3600" dirty="0"/>
              <a:t>Since the 2012-2013 school year, it has been the expectation of the district that every teacher is a member of a Teacher Based Team (TBT).</a:t>
            </a:r>
          </a:p>
          <a:p>
            <a:r>
              <a:rPr lang="en-US" sz="3600" dirty="0"/>
              <a:t>Approximately one out of every four respondents indicated they were on multiple TBTs for varying reasons.</a:t>
            </a:r>
            <a:endParaRPr lang="en-US" dirty="0"/>
          </a:p>
          <a:p>
            <a:endParaRPr lang="en-US" sz="3600" dirty="0"/>
          </a:p>
        </p:txBody>
      </p:sp>
      <p:graphicFrame>
        <p:nvGraphicFramePr>
          <p:cNvPr id="8" name="Content Placeholder 7">
            <a:extLst>
              <a:ext uri="{FF2B5EF4-FFF2-40B4-BE49-F238E27FC236}">
                <a16:creationId xmlns:a16="http://schemas.microsoft.com/office/drawing/2014/main" id="{40245774-A340-4D04-A98C-68DEECA301D7}"/>
              </a:ext>
            </a:extLst>
          </p:cNvPr>
          <p:cNvGraphicFramePr>
            <a:graphicFrameLocks noGrp="1"/>
          </p:cNvGraphicFramePr>
          <p:nvPr>
            <p:ph sz="half" idx="2"/>
            <p:extLst>
              <p:ext uri="{D42A27DB-BD31-4B8C-83A1-F6EECF244321}">
                <p14:modId xmlns:p14="http://schemas.microsoft.com/office/powerpoint/2010/main" val="3189204815"/>
              </p:ext>
            </p:extLst>
          </p:nvPr>
        </p:nvGraphicFramePr>
        <p:xfrm>
          <a:off x="4648200" y="1600200"/>
          <a:ext cx="4038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3" name="Footer Placeholder 2">
            <a:extLst>
              <a:ext uri="{FF2B5EF4-FFF2-40B4-BE49-F238E27FC236}">
                <a16:creationId xmlns:a16="http://schemas.microsoft.com/office/drawing/2014/main" id="{5ED5182F-16AD-4086-9704-FA03A39EEDA4}"/>
              </a:ext>
            </a:extLst>
          </p:cNvPr>
          <p:cNvSpPr>
            <a:spLocks noGrp="1"/>
          </p:cNvSpPr>
          <p:nvPr>
            <p:ph type="ftr" sz="quarter" idx="11"/>
          </p:nvPr>
        </p:nvSpPr>
        <p:spPr/>
        <p:txBody>
          <a:bodyPr/>
          <a:lstStyle/>
          <a:p>
            <a:r>
              <a:rPr lang="en-US"/>
              <a:t>Time Waste Survey conducted by the Columbus Education Association</a:t>
            </a:r>
            <a:endParaRPr lang="en-US" dirty="0"/>
          </a:p>
        </p:txBody>
      </p:sp>
    </p:spTree>
    <p:extLst>
      <p:ext uri="{BB962C8B-B14F-4D97-AF65-F5344CB8AC3E}">
        <p14:creationId xmlns:p14="http://schemas.microsoft.com/office/powerpoint/2010/main" val="2595179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TBTs: Meeting Times</a:t>
            </a:r>
          </a:p>
        </p:txBody>
      </p:sp>
      <p:sp>
        <p:nvSpPr>
          <p:cNvPr id="3" name="Content Placeholder 2"/>
          <p:cNvSpPr>
            <a:spLocks noGrp="1"/>
          </p:cNvSpPr>
          <p:nvPr>
            <p:ph sz="half" idx="1"/>
          </p:nvPr>
        </p:nvSpPr>
        <p:spPr/>
        <p:txBody>
          <a:bodyPr>
            <a:normAutofit/>
          </a:bodyPr>
          <a:lstStyle/>
          <a:p>
            <a:r>
              <a:rPr lang="en-US" sz="3600" dirty="0"/>
              <a:t>Less than two thirds of respondents indicated their TBT meets during the work day in 2014 and 2018.</a:t>
            </a:r>
          </a:p>
        </p:txBody>
      </p:sp>
      <p:graphicFrame>
        <p:nvGraphicFramePr>
          <p:cNvPr id="8" name="Content Placeholder 7">
            <a:extLst>
              <a:ext uri="{FF2B5EF4-FFF2-40B4-BE49-F238E27FC236}">
                <a16:creationId xmlns:a16="http://schemas.microsoft.com/office/drawing/2014/main" id="{629B4711-92CF-42C5-97FE-D4D3BE7CA16F}"/>
              </a:ext>
            </a:extLst>
          </p:cNvPr>
          <p:cNvGraphicFramePr>
            <a:graphicFrameLocks noGrp="1"/>
          </p:cNvGraphicFramePr>
          <p:nvPr>
            <p:ph sz="half" idx="2"/>
            <p:extLst>
              <p:ext uri="{D42A27DB-BD31-4B8C-83A1-F6EECF244321}">
                <p14:modId xmlns:p14="http://schemas.microsoft.com/office/powerpoint/2010/main" val="3466128758"/>
              </p:ext>
            </p:extLst>
          </p:nvPr>
        </p:nvGraphicFramePr>
        <p:xfrm>
          <a:off x="4648200" y="1600200"/>
          <a:ext cx="4038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4" name="Footer Placeholder 3">
            <a:extLst>
              <a:ext uri="{FF2B5EF4-FFF2-40B4-BE49-F238E27FC236}">
                <a16:creationId xmlns:a16="http://schemas.microsoft.com/office/drawing/2014/main" id="{87A720F5-3757-4A57-BACE-A8D0D105B72D}"/>
              </a:ext>
            </a:extLst>
          </p:cNvPr>
          <p:cNvSpPr>
            <a:spLocks noGrp="1"/>
          </p:cNvSpPr>
          <p:nvPr>
            <p:ph type="ftr" sz="quarter" idx="11"/>
          </p:nvPr>
        </p:nvSpPr>
        <p:spPr/>
        <p:txBody>
          <a:bodyPr/>
          <a:lstStyle/>
          <a:p>
            <a:r>
              <a:rPr lang="en-US"/>
              <a:t>Time Waste Survey conducted by the Columbus Education Association</a:t>
            </a:r>
            <a:endParaRPr lang="en-US" dirty="0"/>
          </a:p>
        </p:txBody>
      </p:sp>
    </p:spTree>
    <p:extLst>
      <p:ext uri="{BB962C8B-B14F-4D97-AF65-F5344CB8AC3E}">
        <p14:creationId xmlns:p14="http://schemas.microsoft.com/office/powerpoint/2010/main" val="708051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TBTs: Meeting Times (cont.)</a:t>
            </a:r>
          </a:p>
        </p:txBody>
      </p:sp>
      <p:sp>
        <p:nvSpPr>
          <p:cNvPr id="3" name="Content Placeholder 2"/>
          <p:cNvSpPr>
            <a:spLocks noGrp="1"/>
          </p:cNvSpPr>
          <p:nvPr>
            <p:ph idx="1"/>
          </p:nvPr>
        </p:nvSpPr>
        <p:spPr/>
        <p:txBody>
          <a:bodyPr>
            <a:normAutofit/>
          </a:bodyPr>
          <a:lstStyle/>
          <a:p>
            <a:r>
              <a:rPr lang="en-US" sz="3600" dirty="0"/>
              <a:t>Members who responded that their TBT meets outside of the workday provided a variety of reasons why.</a:t>
            </a:r>
          </a:p>
          <a:p>
            <a:pPr marL="0" indent="0">
              <a:buNone/>
            </a:pPr>
            <a:endParaRPr lang="en-US" sz="3600" dirty="0"/>
          </a:p>
          <a:p>
            <a:endParaRPr lang="en-US" sz="3600" dirty="0"/>
          </a:p>
        </p:txBody>
      </p:sp>
      <p:sp>
        <p:nvSpPr>
          <p:cNvPr id="4" name="Footer Placeholder 3">
            <a:extLst>
              <a:ext uri="{FF2B5EF4-FFF2-40B4-BE49-F238E27FC236}">
                <a16:creationId xmlns:a16="http://schemas.microsoft.com/office/drawing/2014/main" id="{EFAD65A5-366D-4B30-B234-41D4725E9CA6}"/>
              </a:ext>
            </a:extLst>
          </p:cNvPr>
          <p:cNvSpPr>
            <a:spLocks noGrp="1"/>
          </p:cNvSpPr>
          <p:nvPr>
            <p:ph type="ftr" sz="quarter" idx="11"/>
          </p:nvPr>
        </p:nvSpPr>
        <p:spPr/>
        <p:txBody>
          <a:bodyPr/>
          <a:lstStyle/>
          <a:p>
            <a:r>
              <a:rPr lang="en-US"/>
              <a:t>Time Waste Survey conducted by the Columbus Education Association</a:t>
            </a:r>
            <a:endParaRPr lang="en-US" dirty="0"/>
          </a:p>
        </p:txBody>
      </p:sp>
    </p:spTree>
    <p:extLst>
      <p:ext uri="{BB962C8B-B14F-4D97-AF65-F5344CB8AC3E}">
        <p14:creationId xmlns:p14="http://schemas.microsoft.com/office/powerpoint/2010/main" val="250207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TBTs: Meeting Times (cont.)</a:t>
            </a:r>
          </a:p>
        </p:txBody>
      </p:sp>
      <p:graphicFrame>
        <p:nvGraphicFramePr>
          <p:cNvPr id="7" name="Content Placeholder 6">
            <a:extLst>
              <a:ext uri="{FF2B5EF4-FFF2-40B4-BE49-F238E27FC236}">
                <a16:creationId xmlns:a16="http://schemas.microsoft.com/office/drawing/2014/main" id="{6B5A8B84-D61B-491B-B4EE-40DF61FFD745}"/>
              </a:ext>
            </a:extLst>
          </p:cNvPr>
          <p:cNvGraphicFramePr>
            <a:graphicFrameLocks noGrp="1"/>
          </p:cNvGraphicFramePr>
          <p:nvPr>
            <p:ph idx="1"/>
            <p:extLst>
              <p:ext uri="{D42A27DB-BD31-4B8C-83A1-F6EECF244321}">
                <p14:modId xmlns:p14="http://schemas.microsoft.com/office/powerpoint/2010/main" val="2701169131"/>
              </p:ext>
            </p:extLst>
          </p:nvPr>
        </p:nvGraphicFramePr>
        <p:xfrm>
          <a:off x="304800" y="1219200"/>
          <a:ext cx="8382000" cy="4906963"/>
        </p:xfrm>
        <a:graphic>
          <a:graphicData uri="http://schemas.openxmlformats.org/drawingml/2006/chart">
            <c:chart xmlns:c="http://schemas.openxmlformats.org/drawingml/2006/chart" xmlns:r="http://schemas.openxmlformats.org/officeDocument/2006/relationships" r:id="rId2"/>
          </a:graphicData>
        </a:graphic>
      </p:graphicFrame>
      <p:sp>
        <p:nvSpPr>
          <p:cNvPr id="3" name="Footer Placeholder 2">
            <a:extLst>
              <a:ext uri="{FF2B5EF4-FFF2-40B4-BE49-F238E27FC236}">
                <a16:creationId xmlns:a16="http://schemas.microsoft.com/office/drawing/2014/main" id="{E20EB0EC-BBD8-421A-9F02-3B40580E28D3}"/>
              </a:ext>
            </a:extLst>
          </p:cNvPr>
          <p:cNvSpPr>
            <a:spLocks noGrp="1"/>
          </p:cNvSpPr>
          <p:nvPr>
            <p:ph type="ftr" sz="quarter" idx="11"/>
          </p:nvPr>
        </p:nvSpPr>
        <p:spPr/>
        <p:txBody>
          <a:bodyPr/>
          <a:lstStyle/>
          <a:p>
            <a:r>
              <a:rPr lang="en-US"/>
              <a:t>Time Waste Survey conducted by the Columbus Education Association</a:t>
            </a:r>
            <a:endParaRPr lang="en-US" dirty="0"/>
          </a:p>
        </p:txBody>
      </p:sp>
    </p:spTree>
    <p:extLst>
      <p:ext uri="{BB962C8B-B14F-4D97-AF65-F5344CB8AC3E}">
        <p14:creationId xmlns:p14="http://schemas.microsoft.com/office/powerpoint/2010/main" val="8644004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TBTs: ES Workday Meeting Times  </a:t>
            </a:r>
          </a:p>
        </p:txBody>
      </p:sp>
      <p:sp>
        <p:nvSpPr>
          <p:cNvPr id="7" name="Content Placeholder 6"/>
          <p:cNvSpPr>
            <a:spLocks noGrp="1"/>
          </p:cNvSpPr>
          <p:nvPr>
            <p:ph sz="half" idx="1"/>
          </p:nvPr>
        </p:nvSpPr>
        <p:spPr>
          <a:xfrm>
            <a:off x="457200" y="1600200"/>
            <a:ext cx="2971800" cy="4525963"/>
          </a:xfrm>
        </p:spPr>
        <p:txBody>
          <a:bodyPr>
            <a:normAutofit fontScale="92500" lnSpcReduction="20000"/>
          </a:bodyPr>
          <a:lstStyle/>
          <a:p>
            <a:r>
              <a:rPr lang="en-US" dirty="0"/>
              <a:t>“Assignable Time” denotes ES specials and duty.</a:t>
            </a:r>
          </a:p>
          <a:p>
            <a:r>
              <a:rPr lang="en-US" dirty="0"/>
              <a:t>“Unassigned” time includes ES planning/ preparation time and lunch.</a:t>
            </a:r>
          </a:p>
          <a:p>
            <a:r>
              <a:rPr lang="en-US" dirty="0"/>
              <a:t>TBTs scheduled during assignable time nearly doubled from 2014 to 2018.</a:t>
            </a:r>
          </a:p>
          <a:p>
            <a:endParaRPr lang="en-US" dirty="0"/>
          </a:p>
        </p:txBody>
      </p:sp>
      <p:graphicFrame>
        <p:nvGraphicFramePr>
          <p:cNvPr id="8" name="Content Placeholder 7">
            <a:extLst>
              <a:ext uri="{FF2B5EF4-FFF2-40B4-BE49-F238E27FC236}">
                <a16:creationId xmlns:a16="http://schemas.microsoft.com/office/drawing/2014/main" id="{BD9FEB45-DB4C-43BE-813A-C8657AED1EE1}"/>
              </a:ext>
            </a:extLst>
          </p:cNvPr>
          <p:cNvGraphicFramePr>
            <a:graphicFrameLocks noGrp="1"/>
          </p:cNvGraphicFramePr>
          <p:nvPr>
            <p:ph sz="half" idx="2"/>
            <p:extLst>
              <p:ext uri="{D42A27DB-BD31-4B8C-83A1-F6EECF244321}">
                <p14:modId xmlns:p14="http://schemas.microsoft.com/office/powerpoint/2010/main" val="2877341523"/>
              </p:ext>
            </p:extLst>
          </p:nvPr>
        </p:nvGraphicFramePr>
        <p:xfrm>
          <a:off x="3429000" y="1600200"/>
          <a:ext cx="52578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3" name="Footer Placeholder 2">
            <a:extLst>
              <a:ext uri="{FF2B5EF4-FFF2-40B4-BE49-F238E27FC236}">
                <a16:creationId xmlns:a16="http://schemas.microsoft.com/office/drawing/2014/main" id="{915039BC-109D-4EFD-8EAA-BCAA6C9E367E}"/>
              </a:ext>
            </a:extLst>
          </p:cNvPr>
          <p:cNvSpPr>
            <a:spLocks noGrp="1"/>
          </p:cNvSpPr>
          <p:nvPr>
            <p:ph type="ftr" sz="quarter" idx="11"/>
          </p:nvPr>
        </p:nvSpPr>
        <p:spPr/>
        <p:txBody>
          <a:bodyPr/>
          <a:lstStyle/>
          <a:p>
            <a:r>
              <a:rPr lang="en-US"/>
              <a:t>Time Waste Survey conducted by the Columbus Education Association</a:t>
            </a:r>
            <a:endParaRPr lang="en-US" dirty="0"/>
          </a:p>
        </p:txBody>
      </p:sp>
    </p:spTree>
    <p:extLst>
      <p:ext uri="{BB962C8B-B14F-4D97-AF65-F5344CB8AC3E}">
        <p14:creationId xmlns:p14="http://schemas.microsoft.com/office/powerpoint/2010/main" val="41575501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Graphic spid="8" grpId="0">
        <p:bldAsOne/>
      </p:bldGraphic>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TBTs: MS Workday Meeting Times </a:t>
            </a:r>
          </a:p>
        </p:txBody>
      </p:sp>
      <p:sp>
        <p:nvSpPr>
          <p:cNvPr id="7" name="Content Placeholder 6"/>
          <p:cNvSpPr>
            <a:spLocks noGrp="1"/>
          </p:cNvSpPr>
          <p:nvPr>
            <p:ph sz="half" idx="1"/>
          </p:nvPr>
        </p:nvSpPr>
        <p:spPr>
          <a:xfrm>
            <a:off x="457200" y="1600200"/>
            <a:ext cx="2971800" cy="4525963"/>
          </a:xfrm>
        </p:spPr>
        <p:txBody>
          <a:bodyPr>
            <a:normAutofit fontScale="92500" lnSpcReduction="20000"/>
          </a:bodyPr>
          <a:lstStyle/>
          <a:p>
            <a:r>
              <a:rPr lang="en-US" dirty="0"/>
              <a:t>“Assignable Time” denotes the MS duty period.</a:t>
            </a:r>
          </a:p>
          <a:p>
            <a:r>
              <a:rPr lang="en-US" dirty="0"/>
              <a:t>“Unassigned” time includes the MS conference period and lunch period.</a:t>
            </a:r>
          </a:p>
          <a:p>
            <a:r>
              <a:rPr lang="en-US" dirty="0"/>
              <a:t>TBTs scheduled during unassigned time decreased slightly from 2014 to 2018.</a:t>
            </a:r>
          </a:p>
        </p:txBody>
      </p:sp>
      <p:graphicFrame>
        <p:nvGraphicFramePr>
          <p:cNvPr id="8" name="Content Placeholder 7">
            <a:extLst>
              <a:ext uri="{FF2B5EF4-FFF2-40B4-BE49-F238E27FC236}">
                <a16:creationId xmlns:a16="http://schemas.microsoft.com/office/drawing/2014/main" id="{BD9FEB45-DB4C-43BE-813A-C8657AED1EE1}"/>
              </a:ext>
            </a:extLst>
          </p:cNvPr>
          <p:cNvGraphicFramePr>
            <a:graphicFrameLocks noGrp="1"/>
          </p:cNvGraphicFramePr>
          <p:nvPr>
            <p:ph sz="half" idx="2"/>
            <p:extLst>
              <p:ext uri="{D42A27DB-BD31-4B8C-83A1-F6EECF244321}">
                <p14:modId xmlns:p14="http://schemas.microsoft.com/office/powerpoint/2010/main" val="2261299037"/>
              </p:ext>
            </p:extLst>
          </p:nvPr>
        </p:nvGraphicFramePr>
        <p:xfrm>
          <a:off x="4038600" y="1600200"/>
          <a:ext cx="46482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3" name="Footer Placeholder 2">
            <a:extLst>
              <a:ext uri="{FF2B5EF4-FFF2-40B4-BE49-F238E27FC236}">
                <a16:creationId xmlns:a16="http://schemas.microsoft.com/office/drawing/2014/main" id="{67FF333C-73DA-4B88-9AAE-93A9D03F1C4C}"/>
              </a:ext>
            </a:extLst>
          </p:cNvPr>
          <p:cNvSpPr>
            <a:spLocks noGrp="1"/>
          </p:cNvSpPr>
          <p:nvPr>
            <p:ph type="ftr" sz="quarter" idx="11"/>
          </p:nvPr>
        </p:nvSpPr>
        <p:spPr/>
        <p:txBody>
          <a:bodyPr/>
          <a:lstStyle/>
          <a:p>
            <a:r>
              <a:rPr lang="en-US"/>
              <a:t>Time Waste Survey conducted by the Columbus Education Association</a:t>
            </a:r>
            <a:endParaRPr lang="en-US" dirty="0"/>
          </a:p>
        </p:txBody>
      </p:sp>
    </p:spTree>
    <p:extLst>
      <p:ext uri="{BB962C8B-B14F-4D97-AF65-F5344CB8AC3E}">
        <p14:creationId xmlns:p14="http://schemas.microsoft.com/office/powerpoint/2010/main" val="19895570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Graphic spid="8" grpId="0">
        <p:bldAsOne/>
      </p:bldGraphic>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TBTs: HS Workday Meeting Times</a:t>
            </a:r>
          </a:p>
        </p:txBody>
      </p:sp>
      <p:sp>
        <p:nvSpPr>
          <p:cNvPr id="7" name="Content Placeholder 6"/>
          <p:cNvSpPr>
            <a:spLocks noGrp="1"/>
          </p:cNvSpPr>
          <p:nvPr>
            <p:ph sz="half" idx="1"/>
          </p:nvPr>
        </p:nvSpPr>
        <p:spPr>
          <a:xfrm>
            <a:off x="457200" y="1600200"/>
            <a:ext cx="2971800" cy="4525963"/>
          </a:xfrm>
        </p:spPr>
        <p:txBody>
          <a:bodyPr>
            <a:normAutofit fontScale="70000" lnSpcReduction="20000"/>
          </a:bodyPr>
          <a:lstStyle/>
          <a:p>
            <a:r>
              <a:rPr lang="en-US" dirty="0"/>
              <a:t>“Assignable Time” denotes the MS duty period.</a:t>
            </a:r>
          </a:p>
          <a:p>
            <a:r>
              <a:rPr lang="en-US" dirty="0"/>
              <a:t>“Unassigned” time includes the MS conference period and lunch period.</a:t>
            </a:r>
          </a:p>
          <a:p>
            <a:r>
              <a:rPr lang="en-US" dirty="0"/>
              <a:t>TBTs scheduled during assignable time increased from 2014 to 2018, however, HS teachers remain the largest group of teachers required to meet in TBTs during their conference period.</a:t>
            </a:r>
          </a:p>
        </p:txBody>
      </p:sp>
      <p:graphicFrame>
        <p:nvGraphicFramePr>
          <p:cNvPr id="8" name="Content Placeholder 7">
            <a:extLst>
              <a:ext uri="{FF2B5EF4-FFF2-40B4-BE49-F238E27FC236}">
                <a16:creationId xmlns:a16="http://schemas.microsoft.com/office/drawing/2014/main" id="{BD9FEB45-DB4C-43BE-813A-C8657AED1EE1}"/>
              </a:ext>
            </a:extLst>
          </p:cNvPr>
          <p:cNvGraphicFramePr>
            <a:graphicFrameLocks noGrp="1"/>
          </p:cNvGraphicFramePr>
          <p:nvPr>
            <p:ph sz="half" idx="2"/>
            <p:extLst>
              <p:ext uri="{D42A27DB-BD31-4B8C-83A1-F6EECF244321}">
                <p14:modId xmlns:p14="http://schemas.microsoft.com/office/powerpoint/2010/main" val="4048192466"/>
              </p:ext>
            </p:extLst>
          </p:nvPr>
        </p:nvGraphicFramePr>
        <p:xfrm>
          <a:off x="3429000" y="1600200"/>
          <a:ext cx="52578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3" name="Footer Placeholder 2">
            <a:extLst>
              <a:ext uri="{FF2B5EF4-FFF2-40B4-BE49-F238E27FC236}">
                <a16:creationId xmlns:a16="http://schemas.microsoft.com/office/drawing/2014/main" id="{8C8674F3-40CB-445F-8067-F058DD70DF41}"/>
              </a:ext>
            </a:extLst>
          </p:cNvPr>
          <p:cNvSpPr>
            <a:spLocks noGrp="1"/>
          </p:cNvSpPr>
          <p:nvPr>
            <p:ph type="ftr" sz="quarter" idx="11"/>
          </p:nvPr>
        </p:nvSpPr>
        <p:spPr/>
        <p:txBody>
          <a:bodyPr/>
          <a:lstStyle/>
          <a:p>
            <a:r>
              <a:rPr lang="en-US"/>
              <a:t>Time Waste Survey conducted by the Columbus Education Association</a:t>
            </a:r>
            <a:endParaRPr lang="en-US" dirty="0"/>
          </a:p>
        </p:txBody>
      </p:sp>
    </p:spTree>
    <p:extLst>
      <p:ext uri="{BB962C8B-B14F-4D97-AF65-F5344CB8AC3E}">
        <p14:creationId xmlns:p14="http://schemas.microsoft.com/office/powerpoint/2010/main" val="1128486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Graphic spid="8"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Demographic Summary (</a:t>
            </a:r>
            <a:r>
              <a:rPr lang="en-US" dirty="0" err="1"/>
              <a:t>Con’t</a:t>
            </a:r>
            <a:r>
              <a:rPr lang="en-US" dirty="0"/>
              <a:t>.)</a:t>
            </a:r>
          </a:p>
        </p:txBody>
      </p:sp>
      <p:graphicFrame>
        <p:nvGraphicFramePr>
          <p:cNvPr id="3" name="Content Placeholder 2">
            <a:extLst>
              <a:ext uri="{FF2B5EF4-FFF2-40B4-BE49-F238E27FC236}">
                <a16:creationId xmlns:a16="http://schemas.microsoft.com/office/drawing/2014/main" id="{0DB18B55-3CE9-4B21-B9B7-CE89A0DECAA1}"/>
              </a:ext>
            </a:extLst>
          </p:cNvPr>
          <p:cNvGraphicFramePr>
            <a:graphicFrameLocks noGrp="1"/>
          </p:cNvGraphicFramePr>
          <p:nvPr>
            <p:ph idx="1"/>
            <p:extLst/>
          </p:nvPr>
        </p:nvGraphicFramePr>
        <p:xfrm>
          <a:off x="457200" y="1295400"/>
          <a:ext cx="7977918" cy="3708400"/>
        </p:xfrm>
        <a:graphic>
          <a:graphicData uri="http://schemas.openxmlformats.org/drawingml/2006/table">
            <a:tbl>
              <a:tblPr firstRow="1" bandRow="1">
                <a:tableStyleId>{5C22544A-7EE6-4342-B048-85BDC9FD1C3A}</a:tableStyleId>
              </a:tblPr>
              <a:tblGrid>
                <a:gridCol w="5638800">
                  <a:extLst>
                    <a:ext uri="{9D8B030D-6E8A-4147-A177-3AD203B41FA5}">
                      <a16:colId xmlns:a16="http://schemas.microsoft.com/office/drawing/2014/main" val="2353702018"/>
                    </a:ext>
                  </a:extLst>
                </a:gridCol>
                <a:gridCol w="1143000">
                  <a:extLst>
                    <a:ext uri="{9D8B030D-6E8A-4147-A177-3AD203B41FA5}">
                      <a16:colId xmlns:a16="http://schemas.microsoft.com/office/drawing/2014/main" val="1354708180"/>
                    </a:ext>
                  </a:extLst>
                </a:gridCol>
                <a:gridCol w="1196118">
                  <a:extLst>
                    <a:ext uri="{9D8B030D-6E8A-4147-A177-3AD203B41FA5}">
                      <a16:colId xmlns:a16="http://schemas.microsoft.com/office/drawing/2014/main" val="3692879256"/>
                    </a:ext>
                  </a:extLst>
                </a:gridCol>
              </a:tblGrid>
              <a:tr h="370840">
                <a:tc>
                  <a:txBody>
                    <a:bodyPr/>
                    <a:lstStyle/>
                    <a:p>
                      <a:endParaRPr lang="en-US" dirty="0"/>
                    </a:p>
                  </a:txBody>
                  <a:tcPr/>
                </a:tc>
                <a:tc>
                  <a:txBody>
                    <a:bodyPr/>
                    <a:lstStyle/>
                    <a:p>
                      <a:r>
                        <a:rPr lang="en-US" dirty="0"/>
                        <a:t>2014 (Q1)</a:t>
                      </a:r>
                    </a:p>
                  </a:txBody>
                  <a:tcPr/>
                </a:tc>
                <a:tc>
                  <a:txBody>
                    <a:bodyPr/>
                    <a:lstStyle/>
                    <a:p>
                      <a:r>
                        <a:rPr lang="en-US" dirty="0"/>
                        <a:t>2018 (Q3)</a:t>
                      </a:r>
                    </a:p>
                  </a:txBody>
                  <a:tcPr/>
                </a:tc>
                <a:extLst>
                  <a:ext uri="{0D108BD9-81ED-4DB2-BD59-A6C34878D82A}">
                    <a16:rowId xmlns:a16="http://schemas.microsoft.com/office/drawing/2014/main" val="1413686410"/>
                  </a:ext>
                </a:extLst>
              </a:tr>
              <a:tr h="370840">
                <a:tc>
                  <a:txBody>
                    <a:bodyPr/>
                    <a:lstStyle/>
                    <a:p>
                      <a:r>
                        <a:rPr lang="en-US" dirty="0"/>
                        <a:t>Number of CEA members who were sent the survey email</a:t>
                      </a:r>
                    </a:p>
                  </a:txBody>
                  <a:tcPr/>
                </a:tc>
                <a:tc>
                  <a:txBody>
                    <a:bodyPr/>
                    <a:lstStyle/>
                    <a:p>
                      <a:r>
                        <a:rPr lang="en-US" dirty="0"/>
                        <a:t>3,243</a:t>
                      </a:r>
                    </a:p>
                  </a:txBody>
                  <a:tcPr/>
                </a:tc>
                <a:tc>
                  <a:txBody>
                    <a:bodyPr/>
                    <a:lstStyle/>
                    <a:p>
                      <a:r>
                        <a:rPr lang="en-US" dirty="0"/>
                        <a:t>3,903</a:t>
                      </a:r>
                    </a:p>
                  </a:txBody>
                  <a:tcPr/>
                </a:tc>
                <a:extLst>
                  <a:ext uri="{0D108BD9-81ED-4DB2-BD59-A6C34878D82A}">
                    <a16:rowId xmlns:a16="http://schemas.microsoft.com/office/drawing/2014/main" val="2371106888"/>
                  </a:ext>
                </a:extLst>
              </a:tr>
              <a:tr h="370840">
                <a:tc>
                  <a:txBody>
                    <a:bodyPr/>
                    <a:lstStyle/>
                    <a:p>
                      <a:r>
                        <a:rPr lang="en-US" dirty="0"/>
                        <a:t>Number of CEA members who began the survey</a:t>
                      </a:r>
                    </a:p>
                  </a:txBody>
                  <a:tcPr/>
                </a:tc>
                <a:tc>
                  <a:txBody>
                    <a:bodyPr/>
                    <a:lstStyle/>
                    <a:p>
                      <a:r>
                        <a:rPr lang="en-US" dirty="0"/>
                        <a:t>1,348</a:t>
                      </a:r>
                    </a:p>
                  </a:txBody>
                  <a:tcPr/>
                </a:tc>
                <a:tc>
                  <a:txBody>
                    <a:bodyPr/>
                    <a:lstStyle/>
                    <a:p>
                      <a:r>
                        <a:rPr lang="en-US" dirty="0"/>
                        <a:t>1,393</a:t>
                      </a:r>
                    </a:p>
                  </a:txBody>
                  <a:tcPr/>
                </a:tc>
                <a:extLst>
                  <a:ext uri="{0D108BD9-81ED-4DB2-BD59-A6C34878D82A}">
                    <a16:rowId xmlns:a16="http://schemas.microsoft.com/office/drawing/2014/main" val="3677193856"/>
                  </a:ext>
                </a:extLst>
              </a:tr>
              <a:tr h="370840">
                <a:tc>
                  <a:txBody>
                    <a:bodyPr/>
                    <a:lstStyle/>
                    <a:p>
                      <a:r>
                        <a:rPr lang="en-US" dirty="0"/>
                        <a:t>Number of survey questions*</a:t>
                      </a:r>
                    </a:p>
                  </a:txBody>
                  <a:tcPr/>
                </a:tc>
                <a:tc>
                  <a:txBody>
                    <a:bodyPr/>
                    <a:lstStyle/>
                    <a:p>
                      <a:r>
                        <a:rPr lang="en-US" dirty="0"/>
                        <a:t>253</a:t>
                      </a:r>
                    </a:p>
                  </a:txBody>
                  <a:tcPr/>
                </a:tc>
                <a:tc>
                  <a:txBody>
                    <a:bodyPr/>
                    <a:lstStyle/>
                    <a:p>
                      <a:r>
                        <a:rPr lang="en-US" dirty="0"/>
                        <a:t>297</a:t>
                      </a:r>
                    </a:p>
                  </a:txBody>
                  <a:tcPr/>
                </a:tc>
                <a:extLst>
                  <a:ext uri="{0D108BD9-81ED-4DB2-BD59-A6C34878D82A}">
                    <a16:rowId xmlns:a16="http://schemas.microsoft.com/office/drawing/2014/main" val="973587758"/>
                  </a:ext>
                </a:extLst>
              </a:tr>
              <a:tr h="370840">
                <a:tc>
                  <a:txBody>
                    <a:bodyPr/>
                    <a:lstStyle/>
                    <a:p>
                      <a:r>
                        <a:rPr lang="en-US" dirty="0"/>
                        <a:t>Response rate (includes partial responses)</a:t>
                      </a:r>
                    </a:p>
                  </a:txBody>
                  <a:tcPr/>
                </a:tc>
                <a:tc>
                  <a:txBody>
                    <a:bodyPr/>
                    <a:lstStyle/>
                    <a:p>
                      <a:r>
                        <a:rPr lang="en-US" dirty="0"/>
                        <a:t>41.4 %</a:t>
                      </a:r>
                    </a:p>
                  </a:txBody>
                  <a:tcPr/>
                </a:tc>
                <a:tc>
                  <a:txBody>
                    <a:bodyPr/>
                    <a:lstStyle/>
                    <a:p>
                      <a:r>
                        <a:rPr lang="en-US" dirty="0"/>
                        <a:t>35.6 %</a:t>
                      </a:r>
                    </a:p>
                  </a:txBody>
                  <a:tcPr/>
                </a:tc>
                <a:extLst>
                  <a:ext uri="{0D108BD9-81ED-4DB2-BD59-A6C34878D82A}">
                    <a16:rowId xmlns:a16="http://schemas.microsoft.com/office/drawing/2014/main" val="977215997"/>
                  </a:ext>
                </a:extLst>
              </a:tr>
              <a:tr h="370840">
                <a:tc>
                  <a:txBody>
                    <a:bodyPr/>
                    <a:lstStyle/>
                    <a:p>
                      <a:r>
                        <a:rPr lang="en-US" dirty="0"/>
                        <a:t>Number of complete responses</a:t>
                      </a:r>
                    </a:p>
                  </a:txBody>
                  <a:tcPr/>
                </a:tc>
                <a:tc>
                  <a:txBody>
                    <a:bodyPr/>
                    <a:lstStyle/>
                    <a:p>
                      <a:r>
                        <a:rPr lang="en-US" dirty="0"/>
                        <a:t>1,068</a:t>
                      </a:r>
                    </a:p>
                  </a:txBody>
                  <a:tcPr/>
                </a:tc>
                <a:tc>
                  <a:txBody>
                    <a:bodyPr/>
                    <a:lstStyle/>
                    <a:p>
                      <a:r>
                        <a:rPr lang="en-US" dirty="0"/>
                        <a:t>1,088</a:t>
                      </a:r>
                    </a:p>
                  </a:txBody>
                  <a:tcPr/>
                </a:tc>
                <a:extLst>
                  <a:ext uri="{0D108BD9-81ED-4DB2-BD59-A6C34878D82A}">
                    <a16:rowId xmlns:a16="http://schemas.microsoft.com/office/drawing/2014/main" val="940585851"/>
                  </a:ext>
                </a:extLst>
              </a:tr>
              <a:tr h="370840">
                <a:tc>
                  <a:txBody>
                    <a:bodyPr/>
                    <a:lstStyle/>
                    <a:p>
                      <a:r>
                        <a:rPr lang="en-US" dirty="0"/>
                        <a:t>Completion rate</a:t>
                      </a:r>
                    </a:p>
                  </a:txBody>
                  <a:tcPr/>
                </a:tc>
                <a:tc>
                  <a:txBody>
                    <a:bodyPr/>
                    <a:lstStyle/>
                    <a:p>
                      <a:r>
                        <a:rPr lang="en-US" dirty="0"/>
                        <a:t>79.2</a:t>
                      </a:r>
                    </a:p>
                  </a:txBody>
                  <a:tcPr/>
                </a:tc>
                <a:tc>
                  <a:txBody>
                    <a:bodyPr/>
                    <a:lstStyle/>
                    <a:p>
                      <a:r>
                        <a:rPr lang="en-US" dirty="0"/>
                        <a:t>78.4</a:t>
                      </a:r>
                    </a:p>
                  </a:txBody>
                  <a:tcPr/>
                </a:tc>
                <a:extLst>
                  <a:ext uri="{0D108BD9-81ED-4DB2-BD59-A6C34878D82A}">
                    <a16:rowId xmlns:a16="http://schemas.microsoft.com/office/drawing/2014/main" val="2976887775"/>
                  </a:ext>
                </a:extLst>
              </a:tr>
              <a:tr h="370840">
                <a:tc>
                  <a:txBody>
                    <a:bodyPr/>
                    <a:lstStyle/>
                    <a:p>
                      <a:r>
                        <a:rPr lang="en-US" dirty="0"/>
                        <a:t>Average completion time (in minutes)</a:t>
                      </a:r>
                    </a:p>
                  </a:txBody>
                  <a:tcPr/>
                </a:tc>
                <a:tc>
                  <a:txBody>
                    <a:bodyPr/>
                    <a:lstStyle/>
                    <a:p>
                      <a:r>
                        <a:rPr lang="en-US" dirty="0"/>
                        <a:t>-</a:t>
                      </a:r>
                    </a:p>
                  </a:txBody>
                  <a:tcPr/>
                </a:tc>
                <a:tc>
                  <a:txBody>
                    <a:bodyPr/>
                    <a:lstStyle/>
                    <a:p>
                      <a:r>
                        <a:rPr lang="en-US" dirty="0"/>
                        <a:t>12</a:t>
                      </a:r>
                    </a:p>
                  </a:txBody>
                  <a:tcPr/>
                </a:tc>
                <a:extLst>
                  <a:ext uri="{0D108BD9-81ED-4DB2-BD59-A6C34878D82A}">
                    <a16:rowId xmlns:a16="http://schemas.microsoft.com/office/drawing/2014/main" val="317890693"/>
                  </a:ext>
                </a:extLst>
              </a:tr>
              <a:tr h="370840">
                <a:tc>
                  <a:txBody>
                    <a:bodyPr/>
                    <a:lstStyle/>
                    <a:p>
                      <a:r>
                        <a:rPr lang="en-US" dirty="0"/>
                        <a:t>Number of schools without at least one respondent</a:t>
                      </a:r>
                    </a:p>
                  </a:txBody>
                  <a:tcPr/>
                </a:tc>
                <a:tc>
                  <a:txBody>
                    <a:bodyPr/>
                    <a:lstStyle/>
                    <a:p>
                      <a:r>
                        <a:rPr lang="en-US" dirty="0"/>
                        <a:t>0</a:t>
                      </a:r>
                    </a:p>
                  </a:txBody>
                  <a:tcPr/>
                </a:tc>
                <a:tc>
                  <a:txBody>
                    <a:bodyPr/>
                    <a:lstStyle/>
                    <a:p>
                      <a:r>
                        <a:rPr lang="en-US" dirty="0"/>
                        <a:t>0</a:t>
                      </a:r>
                    </a:p>
                  </a:txBody>
                  <a:tcPr/>
                </a:tc>
                <a:extLst>
                  <a:ext uri="{0D108BD9-81ED-4DB2-BD59-A6C34878D82A}">
                    <a16:rowId xmlns:a16="http://schemas.microsoft.com/office/drawing/2014/main" val="62480745"/>
                  </a:ext>
                </a:extLst>
              </a:tr>
              <a:tr h="370840">
                <a:tc>
                  <a:txBody>
                    <a:bodyPr/>
                    <a:lstStyle/>
                    <a:p>
                      <a:r>
                        <a:rPr lang="en-US" dirty="0"/>
                        <a:t>Combined years of service of all survey respondents</a:t>
                      </a:r>
                    </a:p>
                  </a:txBody>
                  <a:tcPr/>
                </a:tc>
                <a:tc>
                  <a:txBody>
                    <a:bodyPr/>
                    <a:lstStyle/>
                    <a:p>
                      <a:r>
                        <a:rPr lang="en-US" dirty="0"/>
                        <a:t>18,800+</a:t>
                      </a:r>
                    </a:p>
                  </a:txBody>
                  <a:tcPr/>
                </a:tc>
                <a:tc>
                  <a:txBody>
                    <a:bodyPr/>
                    <a:lstStyle/>
                    <a:p>
                      <a:r>
                        <a:rPr lang="en-US" dirty="0"/>
                        <a:t>20,011</a:t>
                      </a:r>
                    </a:p>
                  </a:txBody>
                  <a:tcPr/>
                </a:tc>
                <a:extLst>
                  <a:ext uri="{0D108BD9-81ED-4DB2-BD59-A6C34878D82A}">
                    <a16:rowId xmlns:a16="http://schemas.microsoft.com/office/drawing/2014/main" val="1062756071"/>
                  </a:ext>
                </a:extLst>
              </a:tr>
            </a:tbl>
          </a:graphicData>
        </a:graphic>
      </p:graphicFrame>
      <p:sp>
        <p:nvSpPr>
          <p:cNvPr id="5" name="TextBox 4">
            <a:extLst>
              <a:ext uri="{FF2B5EF4-FFF2-40B4-BE49-F238E27FC236}">
                <a16:creationId xmlns:a16="http://schemas.microsoft.com/office/drawing/2014/main" id="{314B4380-1EC3-42C2-A3EA-BCB194097F3F}"/>
              </a:ext>
            </a:extLst>
          </p:cNvPr>
          <p:cNvSpPr txBox="1"/>
          <p:nvPr/>
        </p:nvSpPr>
        <p:spPr>
          <a:xfrm>
            <a:off x="440635" y="5239434"/>
            <a:ext cx="7977918" cy="646331"/>
          </a:xfrm>
          <a:prstGeom prst="rect">
            <a:avLst/>
          </a:prstGeom>
          <a:noFill/>
        </p:spPr>
        <p:txBody>
          <a:bodyPr wrap="square" rtlCol="0">
            <a:spAutoFit/>
          </a:bodyPr>
          <a:lstStyle/>
          <a:p>
            <a:r>
              <a:rPr lang="en-US" dirty="0"/>
              <a:t>*Due to the utilization of skip logic in the survey, respondents were unable to answer all survey questions.</a:t>
            </a:r>
          </a:p>
        </p:txBody>
      </p:sp>
      <p:sp>
        <p:nvSpPr>
          <p:cNvPr id="4" name="Footer Placeholder 3">
            <a:extLst>
              <a:ext uri="{FF2B5EF4-FFF2-40B4-BE49-F238E27FC236}">
                <a16:creationId xmlns:a16="http://schemas.microsoft.com/office/drawing/2014/main" id="{6F8C29DA-CF76-4E19-A2A8-832E25A997B1}"/>
              </a:ext>
            </a:extLst>
          </p:cNvPr>
          <p:cNvSpPr>
            <a:spLocks noGrp="1"/>
          </p:cNvSpPr>
          <p:nvPr>
            <p:ph type="ftr" sz="quarter" idx="11"/>
          </p:nvPr>
        </p:nvSpPr>
        <p:spPr/>
        <p:txBody>
          <a:bodyPr/>
          <a:lstStyle/>
          <a:p>
            <a:r>
              <a:rPr lang="en-US"/>
              <a:t>Time Waste Survey conducted by the Columbus Education Association</a:t>
            </a:r>
            <a:endParaRPr lang="en-US" dirty="0"/>
          </a:p>
        </p:txBody>
      </p:sp>
    </p:spTree>
    <p:extLst>
      <p:ext uri="{BB962C8B-B14F-4D97-AF65-F5344CB8AC3E}">
        <p14:creationId xmlns:p14="http://schemas.microsoft.com/office/powerpoint/2010/main" val="37357838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TBTs: Workday Meeting Times</a:t>
            </a:r>
          </a:p>
        </p:txBody>
      </p:sp>
      <p:graphicFrame>
        <p:nvGraphicFramePr>
          <p:cNvPr id="8" name="Content Placeholder 7">
            <a:extLst>
              <a:ext uri="{FF2B5EF4-FFF2-40B4-BE49-F238E27FC236}">
                <a16:creationId xmlns:a16="http://schemas.microsoft.com/office/drawing/2014/main" id="{BD9FEB45-DB4C-43BE-813A-C8657AED1EE1}"/>
              </a:ext>
            </a:extLst>
          </p:cNvPr>
          <p:cNvGraphicFramePr>
            <a:graphicFrameLocks noGrp="1"/>
          </p:cNvGraphicFramePr>
          <p:nvPr>
            <p:ph idx="1"/>
            <p:extLst>
              <p:ext uri="{D42A27DB-BD31-4B8C-83A1-F6EECF244321}">
                <p14:modId xmlns:p14="http://schemas.microsoft.com/office/powerpoint/2010/main" val="1747975045"/>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3" name="Footer Placeholder 2">
            <a:extLst>
              <a:ext uri="{FF2B5EF4-FFF2-40B4-BE49-F238E27FC236}">
                <a16:creationId xmlns:a16="http://schemas.microsoft.com/office/drawing/2014/main" id="{30874831-C6EC-4FC0-A973-4A4AF6EEEE52}"/>
              </a:ext>
            </a:extLst>
          </p:cNvPr>
          <p:cNvSpPr>
            <a:spLocks noGrp="1"/>
          </p:cNvSpPr>
          <p:nvPr>
            <p:ph type="ftr" sz="quarter" idx="11"/>
          </p:nvPr>
        </p:nvSpPr>
        <p:spPr/>
        <p:txBody>
          <a:bodyPr/>
          <a:lstStyle/>
          <a:p>
            <a:r>
              <a:rPr lang="en-US"/>
              <a:t>Time Waste Survey conducted by the Columbus Education Association</a:t>
            </a:r>
            <a:endParaRPr lang="en-US" dirty="0"/>
          </a:p>
        </p:txBody>
      </p:sp>
    </p:spTree>
    <p:extLst>
      <p:ext uri="{BB962C8B-B14F-4D97-AF65-F5344CB8AC3E}">
        <p14:creationId xmlns:p14="http://schemas.microsoft.com/office/powerpoint/2010/main" val="8215593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Third Grade Reading Guarantee</a:t>
            </a:r>
          </a:p>
        </p:txBody>
      </p:sp>
      <p:sp>
        <p:nvSpPr>
          <p:cNvPr id="3" name="Content Placeholder 2">
            <a:extLst>
              <a:ext uri="{FF2B5EF4-FFF2-40B4-BE49-F238E27FC236}">
                <a16:creationId xmlns:a16="http://schemas.microsoft.com/office/drawing/2014/main" id="{D8F454CE-A73D-42A4-8BAC-B81F82B42F58}"/>
              </a:ext>
            </a:extLst>
          </p:cNvPr>
          <p:cNvSpPr>
            <a:spLocks noGrp="1"/>
          </p:cNvSpPr>
          <p:nvPr>
            <p:ph idx="1"/>
          </p:nvPr>
        </p:nvSpPr>
        <p:spPr/>
        <p:txBody>
          <a:bodyPr>
            <a:normAutofit lnSpcReduction="10000"/>
          </a:bodyPr>
          <a:lstStyle/>
          <a:p>
            <a:r>
              <a:rPr lang="en-US" dirty="0"/>
              <a:t>Students in grades K-3 who test “off-track” on either the KRA or MAP in the first quarter must be put on a RIMP for the duration of the school year.</a:t>
            </a:r>
          </a:p>
          <a:p>
            <a:r>
              <a:rPr lang="en-US" dirty="0"/>
              <a:t>Respondents who self-identified as teachers of grades K-3 were asked questions regarding the amount of time specific tasks required by the 3GRG, and how long they took during and outside of their workday. </a:t>
            </a:r>
          </a:p>
        </p:txBody>
      </p:sp>
      <p:sp>
        <p:nvSpPr>
          <p:cNvPr id="2" name="Footer Placeholder 1">
            <a:extLst>
              <a:ext uri="{FF2B5EF4-FFF2-40B4-BE49-F238E27FC236}">
                <a16:creationId xmlns:a16="http://schemas.microsoft.com/office/drawing/2014/main" id="{497A83CB-2F2E-4F54-A77A-CDB799F0A845}"/>
              </a:ext>
            </a:extLst>
          </p:cNvPr>
          <p:cNvSpPr>
            <a:spLocks noGrp="1"/>
          </p:cNvSpPr>
          <p:nvPr>
            <p:ph type="ftr" sz="quarter" idx="11"/>
          </p:nvPr>
        </p:nvSpPr>
        <p:spPr/>
        <p:txBody>
          <a:bodyPr/>
          <a:lstStyle/>
          <a:p>
            <a:r>
              <a:rPr lang="en-US"/>
              <a:t>Time Waste Survey conducted by the Columbus Education Association</a:t>
            </a:r>
            <a:endParaRPr lang="en-US" dirty="0"/>
          </a:p>
        </p:txBody>
      </p:sp>
    </p:spTree>
    <p:extLst>
      <p:ext uri="{BB962C8B-B14F-4D97-AF65-F5344CB8AC3E}">
        <p14:creationId xmlns:p14="http://schemas.microsoft.com/office/powerpoint/2010/main" val="15495382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RIMPs</a:t>
            </a:r>
          </a:p>
        </p:txBody>
      </p:sp>
      <p:graphicFrame>
        <p:nvGraphicFramePr>
          <p:cNvPr id="2" name="Content Placeholder 1">
            <a:extLst>
              <a:ext uri="{FF2B5EF4-FFF2-40B4-BE49-F238E27FC236}">
                <a16:creationId xmlns:a16="http://schemas.microsoft.com/office/drawing/2014/main" id="{2F038B9A-B3D0-4254-B28F-E5E8D8EA8D69}"/>
              </a:ext>
            </a:extLst>
          </p:cNvPr>
          <p:cNvGraphicFramePr>
            <a:graphicFrameLocks noGrp="1"/>
          </p:cNvGraphicFramePr>
          <p:nvPr>
            <p:ph idx="1"/>
            <p:extLst>
              <p:ext uri="{D42A27DB-BD31-4B8C-83A1-F6EECF244321}">
                <p14:modId xmlns:p14="http://schemas.microsoft.com/office/powerpoint/2010/main" val="191775178"/>
              </p:ext>
            </p:extLst>
          </p:nvPr>
        </p:nvGraphicFramePr>
        <p:xfrm>
          <a:off x="304800" y="1879255"/>
          <a:ext cx="8534399" cy="2595880"/>
        </p:xfrm>
        <a:graphic>
          <a:graphicData uri="http://schemas.openxmlformats.org/drawingml/2006/table">
            <a:tbl>
              <a:tblPr firstRow="1" bandRow="1">
                <a:tableStyleId>{5C22544A-7EE6-4342-B048-85BDC9FD1C3A}</a:tableStyleId>
              </a:tblPr>
              <a:tblGrid>
                <a:gridCol w="4583289">
                  <a:extLst>
                    <a:ext uri="{9D8B030D-6E8A-4147-A177-3AD203B41FA5}">
                      <a16:colId xmlns:a16="http://schemas.microsoft.com/office/drawing/2014/main" val="1412570387"/>
                    </a:ext>
                  </a:extLst>
                </a:gridCol>
                <a:gridCol w="790222">
                  <a:extLst>
                    <a:ext uri="{9D8B030D-6E8A-4147-A177-3AD203B41FA5}">
                      <a16:colId xmlns:a16="http://schemas.microsoft.com/office/drawing/2014/main" val="122892889"/>
                    </a:ext>
                  </a:extLst>
                </a:gridCol>
                <a:gridCol w="869244">
                  <a:extLst>
                    <a:ext uri="{9D8B030D-6E8A-4147-A177-3AD203B41FA5}">
                      <a16:colId xmlns:a16="http://schemas.microsoft.com/office/drawing/2014/main" val="3871995465"/>
                    </a:ext>
                  </a:extLst>
                </a:gridCol>
                <a:gridCol w="790222">
                  <a:extLst>
                    <a:ext uri="{9D8B030D-6E8A-4147-A177-3AD203B41FA5}">
                      <a16:colId xmlns:a16="http://schemas.microsoft.com/office/drawing/2014/main" val="2274678773"/>
                    </a:ext>
                  </a:extLst>
                </a:gridCol>
                <a:gridCol w="711200">
                  <a:extLst>
                    <a:ext uri="{9D8B030D-6E8A-4147-A177-3AD203B41FA5}">
                      <a16:colId xmlns:a16="http://schemas.microsoft.com/office/drawing/2014/main" val="4290844666"/>
                    </a:ext>
                  </a:extLst>
                </a:gridCol>
                <a:gridCol w="790222">
                  <a:extLst>
                    <a:ext uri="{9D8B030D-6E8A-4147-A177-3AD203B41FA5}">
                      <a16:colId xmlns:a16="http://schemas.microsoft.com/office/drawing/2014/main" val="3991481486"/>
                    </a:ext>
                  </a:extLst>
                </a:gridCol>
              </a:tblGrid>
              <a:tr h="370840">
                <a:tc>
                  <a:txBody>
                    <a:bodyPr/>
                    <a:lstStyle/>
                    <a:p>
                      <a:endParaRPr lang="en-US" dirty="0"/>
                    </a:p>
                  </a:txBody>
                  <a:tcPr/>
                </a:tc>
                <a:tc>
                  <a:txBody>
                    <a:bodyPr/>
                    <a:lstStyle/>
                    <a:p>
                      <a:pPr algn="ctr"/>
                      <a:r>
                        <a:rPr lang="en-US" dirty="0"/>
                        <a:t>K</a:t>
                      </a:r>
                    </a:p>
                  </a:txBody>
                  <a:tcPr/>
                </a:tc>
                <a:tc>
                  <a:txBody>
                    <a:bodyPr/>
                    <a:lstStyle/>
                    <a:p>
                      <a:pPr algn="ctr"/>
                      <a:r>
                        <a:rPr lang="en-US" dirty="0"/>
                        <a:t>1</a:t>
                      </a:r>
                    </a:p>
                  </a:txBody>
                  <a:tcPr/>
                </a:tc>
                <a:tc>
                  <a:txBody>
                    <a:bodyPr/>
                    <a:lstStyle/>
                    <a:p>
                      <a:pPr algn="ctr"/>
                      <a:r>
                        <a:rPr lang="en-US" dirty="0"/>
                        <a:t>2</a:t>
                      </a:r>
                    </a:p>
                  </a:txBody>
                  <a:tcPr/>
                </a:tc>
                <a:tc>
                  <a:txBody>
                    <a:bodyPr/>
                    <a:lstStyle/>
                    <a:p>
                      <a:pPr algn="ctr"/>
                      <a:r>
                        <a:rPr lang="en-US" dirty="0"/>
                        <a:t>3</a:t>
                      </a:r>
                    </a:p>
                  </a:txBody>
                  <a:tcPr/>
                </a:tc>
                <a:tc>
                  <a:txBody>
                    <a:bodyPr/>
                    <a:lstStyle/>
                    <a:p>
                      <a:pPr algn="ctr"/>
                      <a:r>
                        <a:rPr lang="en-US" dirty="0"/>
                        <a:t>All</a:t>
                      </a:r>
                    </a:p>
                  </a:txBody>
                  <a:tcPr/>
                </a:tc>
                <a:extLst>
                  <a:ext uri="{0D108BD9-81ED-4DB2-BD59-A6C34878D82A}">
                    <a16:rowId xmlns:a16="http://schemas.microsoft.com/office/drawing/2014/main" val="754400614"/>
                  </a:ext>
                </a:extLst>
              </a:tr>
              <a:tr h="370840">
                <a:tc>
                  <a:txBody>
                    <a:bodyPr/>
                    <a:lstStyle/>
                    <a:p>
                      <a:r>
                        <a:rPr lang="en-US" sz="1600" dirty="0"/>
                        <a:t>Students on a first quarter RIMP</a:t>
                      </a:r>
                    </a:p>
                  </a:txBody>
                  <a:tcPr/>
                </a:tc>
                <a:tc>
                  <a:txBody>
                    <a:bodyPr/>
                    <a:lstStyle/>
                    <a:p>
                      <a:pPr algn="ctr" fontAlgn="ctr"/>
                      <a:r>
                        <a:rPr lang="en-US" sz="1800" b="0" i="0" u="none" strike="noStrike" dirty="0">
                          <a:solidFill>
                            <a:srgbClr val="000000"/>
                          </a:solidFill>
                          <a:effectLst/>
                          <a:latin typeface="Calibri" panose="020F0502020204030204" pitchFamily="34" charset="0"/>
                        </a:rPr>
                        <a:t>11.3</a:t>
                      </a:r>
                    </a:p>
                  </a:txBody>
                  <a:tcPr marL="6350" marR="6350" marT="6350" marB="0" anchor="ctr"/>
                </a:tc>
                <a:tc>
                  <a:txBody>
                    <a:bodyPr/>
                    <a:lstStyle/>
                    <a:p>
                      <a:pPr algn="ctr" fontAlgn="ctr"/>
                      <a:r>
                        <a:rPr lang="en-US" sz="1800" b="0" i="0" u="none" strike="noStrike">
                          <a:solidFill>
                            <a:srgbClr val="000000"/>
                          </a:solidFill>
                          <a:effectLst/>
                          <a:latin typeface="Calibri" panose="020F0502020204030204" pitchFamily="34" charset="0"/>
                        </a:rPr>
                        <a:t>12.7</a:t>
                      </a:r>
                    </a:p>
                  </a:txBody>
                  <a:tcPr marL="6350" marR="6350" marT="6350" marB="0" anchor="ctr"/>
                </a:tc>
                <a:tc>
                  <a:txBody>
                    <a:bodyPr/>
                    <a:lstStyle/>
                    <a:p>
                      <a:pPr algn="ctr" fontAlgn="ctr"/>
                      <a:r>
                        <a:rPr lang="en-US" sz="1800" b="0" i="0" u="none" strike="noStrike">
                          <a:solidFill>
                            <a:srgbClr val="000000"/>
                          </a:solidFill>
                          <a:effectLst/>
                          <a:latin typeface="Calibri" panose="020F0502020204030204" pitchFamily="34" charset="0"/>
                        </a:rPr>
                        <a:t>9.5</a:t>
                      </a:r>
                    </a:p>
                  </a:txBody>
                  <a:tcPr marL="6350" marR="6350" marT="6350" marB="0" anchor="ctr"/>
                </a:tc>
                <a:tc>
                  <a:txBody>
                    <a:bodyPr/>
                    <a:lstStyle/>
                    <a:p>
                      <a:pPr algn="ctr" fontAlgn="ctr"/>
                      <a:r>
                        <a:rPr lang="en-US" sz="1800" b="0" i="0" u="none" strike="noStrike">
                          <a:solidFill>
                            <a:srgbClr val="000000"/>
                          </a:solidFill>
                          <a:effectLst/>
                          <a:latin typeface="Calibri" panose="020F0502020204030204" pitchFamily="34" charset="0"/>
                        </a:rPr>
                        <a:t>15.2</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12.2</a:t>
                      </a:r>
                    </a:p>
                  </a:txBody>
                  <a:tcPr marL="6350" marR="6350" marT="6350" marB="0" anchor="ctr"/>
                </a:tc>
                <a:extLst>
                  <a:ext uri="{0D108BD9-81ED-4DB2-BD59-A6C34878D82A}">
                    <a16:rowId xmlns:a16="http://schemas.microsoft.com/office/drawing/2014/main" val="2426793566"/>
                  </a:ext>
                </a:extLst>
              </a:tr>
              <a:tr h="370840">
                <a:tc>
                  <a:txBody>
                    <a:bodyPr/>
                    <a:lstStyle/>
                    <a:p>
                      <a:r>
                        <a:rPr lang="en-US" sz="1600" dirty="0"/>
                        <a:t>Total hours spent creating RIMPS first quarter</a:t>
                      </a:r>
                    </a:p>
                  </a:txBody>
                  <a:tcPr/>
                </a:tc>
                <a:tc>
                  <a:txBody>
                    <a:bodyPr/>
                    <a:lstStyle/>
                    <a:p>
                      <a:pPr algn="ctr" fontAlgn="ctr"/>
                      <a:r>
                        <a:rPr lang="en-US" sz="1800" b="0" i="0" u="none" strike="noStrike" dirty="0">
                          <a:solidFill>
                            <a:srgbClr val="000000"/>
                          </a:solidFill>
                          <a:effectLst/>
                          <a:latin typeface="Calibri" panose="020F0502020204030204" pitchFamily="34" charset="0"/>
                        </a:rPr>
                        <a:t>8.4</a:t>
                      </a:r>
                    </a:p>
                  </a:txBody>
                  <a:tcPr marL="6350" marR="6350" marT="6350" marB="0" anchor="ctr"/>
                </a:tc>
                <a:tc>
                  <a:txBody>
                    <a:bodyPr/>
                    <a:lstStyle/>
                    <a:p>
                      <a:pPr algn="ctr" fontAlgn="ctr"/>
                      <a:r>
                        <a:rPr lang="en-US" sz="1800" b="0" i="0" u="none" strike="noStrike">
                          <a:solidFill>
                            <a:srgbClr val="000000"/>
                          </a:solidFill>
                          <a:effectLst/>
                          <a:latin typeface="Calibri" panose="020F0502020204030204" pitchFamily="34" charset="0"/>
                        </a:rPr>
                        <a:t>6.9</a:t>
                      </a:r>
                    </a:p>
                  </a:txBody>
                  <a:tcPr marL="6350" marR="6350" marT="6350" marB="0" anchor="ctr"/>
                </a:tc>
                <a:tc>
                  <a:txBody>
                    <a:bodyPr/>
                    <a:lstStyle/>
                    <a:p>
                      <a:pPr algn="ctr" fontAlgn="ctr"/>
                      <a:r>
                        <a:rPr lang="en-US" sz="1800" b="0" i="0" u="none" strike="noStrike">
                          <a:solidFill>
                            <a:srgbClr val="000000"/>
                          </a:solidFill>
                          <a:effectLst/>
                          <a:latin typeface="Calibri" panose="020F0502020204030204" pitchFamily="34" charset="0"/>
                        </a:rPr>
                        <a:t>19.1</a:t>
                      </a:r>
                    </a:p>
                  </a:txBody>
                  <a:tcPr marL="6350" marR="6350" marT="6350" marB="0" anchor="ctr"/>
                </a:tc>
                <a:tc>
                  <a:txBody>
                    <a:bodyPr/>
                    <a:lstStyle/>
                    <a:p>
                      <a:pPr algn="ctr" fontAlgn="ctr"/>
                      <a:r>
                        <a:rPr lang="en-US" sz="1800" b="0" i="0" u="none" strike="noStrike">
                          <a:solidFill>
                            <a:srgbClr val="000000"/>
                          </a:solidFill>
                          <a:effectLst/>
                          <a:latin typeface="Calibri" panose="020F0502020204030204" pitchFamily="34" charset="0"/>
                        </a:rPr>
                        <a:t>10.8</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11.0</a:t>
                      </a:r>
                    </a:p>
                  </a:txBody>
                  <a:tcPr marL="6350" marR="6350" marT="6350" marB="0" anchor="ctr"/>
                </a:tc>
                <a:extLst>
                  <a:ext uri="{0D108BD9-81ED-4DB2-BD59-A6C34878D82A}">
                    <a16:rowId xmlns:a16="http://schemas.microsoft.com/office/drawing/2014/main" val="3173664872"/>
                  </a:ext>
                </a:extLst>
              </a:tr>
              <a:tr h="370840">
                <a:tc>
                  <a:txBody>
                    <a:bodyPr/>
                    <a:lstStyle/>
                    <a:p>
                      <a:r>
                        <a:rPr lang="en-US" sz="1600" dirty="0"/>
                        <a:t>Percentage of task accomplished during the workday</a:t>
                      </a:r>
                    </a:p>
                  </a:txBody>
                  <a:tcPr/>
                </a:tc>
                <a:tc>
                  <a:txBody>
                    <a:bodyPr/>
                    <a:lstStyle/>
                    <a:p>
                      <a:pPr algn="ctr" fontAlgn="ctr"/>
                      <a:r>
                        <a:rPr lang="en-US" sz="1800" b="0" i="0" u="none" strike="noStrike" dirty="0">
                          <a:solidFill>
                            <a:srgbClr val="000000"/>
                          </a:solidFill>
                          <a:effectLst/>
                          <a:latin typeface="Calibri" panose="020F0502020204030204" pitchFamily="34" charset="0"/>
                        </a:rPr>
                        <a:t>38.1%</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43.2%</a:t>
                      </a:r>
                    </a:p>
                  </a:txBody>
                  <a:tcPr marL="6350" marR="6350" marT="6350" marB="0" anchor="ctr"/>
                </a:tc>
                <a:tc>
                  <a:txBody>
                    <a:bodyPr/>
                    <a:lstStyle/>
                    <a:p>
                      <a:pPr algn="ctr" fontAlgn="ctr"/>
                      <a:r>
                        <a:rPr lang="en-US" sz="1800" b="0" i="0" u="none" strike="noStrike">
                          <a:solidFill>
                            <a:srgbClr val="000000"/>
                          </a:solidFill>
                          <a:effectLst/>
                          <a:latin typeface="Calibri" panose="020F0502020204030204" pitchFamily="34" charset="0"/>
                        </a:rPr>
                        <a:t>78.5%</a:t>
                      </a:r>
                    </a:p>
                  </a:txBody>
                  <a:tcPr marL="6350" marR="6350" marT="6350" marB="0" anchor="ctr"/>
                </a:tc>
                <a:tc>
                  <a:txBody>
                    <a:bodyPr/>
                    <a:lstStyle/>
                    <a:p>
                      <a:pPr algn="ctr" fontAlgn="ctr"/>
                      <a:r>
                        <a:rPr lang="en-US" sz="1800" b="0" i="0" u="none" strike="noStrike">
                          <a:solidFill>
                            <a:srgbClr val="000000"/>
                          </a:solidFill>
                          <a:effectLst/>
                          <a:latin typeface="Calibri" panose="020F0502020204030204" pitchFamily="34" charset="0"/>
                        </a:rPr>
                        <a:t>40.4%</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55.0%</a:t>
                      </a:r>
                    </a:p>
                  </a:txBody>
                  <a:tcPr marL="6350" marR="6350" marT="6350" marB="0" anchor="ctr"/>
                </a:tc>
                <a:extLst>
                  <a:ext uri="{0D108BD9-81ED-4DB2-BD59-A6C34878D82A}">
                    <a16:rowId xmlns:a16="http://schemas.microsoft.com/office/drawing/2014/main" val="1331733422"/>
                  </a:ext>
                </a:extLst>
              </a:tr>
              <a:tr h="370840">
                <a:tc>
                  <a:txBody>
                    <a:bodyPr/>
                    <a:lstStyle/>
                    <a:p>
                      <a:r>
                        <a:rPr lang="en-US" sz="1600" dirty="0"/>
                        <a:t>Hours spent </a:t>
                      </a:r>
                      <a:r>
                        <a:rPr lang="en-US" sz="1600" u="sng" dirty="0"/>
                        <a:t>per quarter </a:t>
                      </a:r>
                      <a:r>
                        <a:rPr lang="en-US" sz="1600" dirty="0"/>
                        <a:t>updating RIMPs</a:t>
                      </a:r>
                    </a:p>
                  </a:txBody>
                  <a:tcPr/>
                </a:tc>
                <a:tc>
                  <a:txBody>
                    <a:bodyPr/>
                    <a:lstStyle/>
                    <a:p>
                      <a:pPr algn="ctr" fontAlgn="ctr"/>
                      <a:r>
                        <a:rPr lang="en-US" sz="1800" b="0" i="0" u="none" strike="noStrike" dirty="0">
                          <a:solidFill>
                            <a:srgbClr val="000000"/>
                          </a:solidFill>
                          <a:effectLst/>
                          <a:latin typeface="Calibri" panose="020F0502020204030204" pitchFamily="34" charset="0"/>
                        </a:rPr>
                        <a:t>9.0</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8.7</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8.7</a:t>
                      </a:r>
                    </a:p>
                  </a:txBody>
                  <a:tcPr marL="6350" marR="6350" marT="6350" marB="0" anchor="ctr"/>
                </a:tc>
                <a:tc>
                  <a:txBody>
                    <a:bodyPr/>
                    <a:lstStyle/>
                    <a:p>
                      <a:pPr algn="ctr" fontAlgn="ctr"/>
                      <a:r>
                        <a:rPr lang="en-US" sz="1800" b="0" i="0" u="none" strike="noStrike">
                          <a:solidFill>
                            <a:srgbClr val="000000"/>
                          </a:solidFill>
                          <a:effectLst/>
                          <a:latin typeface="Calibri" panose="020F0502020204030204" pitchFamily="34" charset="0"/>
                        </a:rPr>
                        <a:t>13.4</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9.9</a:t>
                      </a:r>
                    </a:p>
                  </a:txBody>
                  <a:tcPr marL="6350" marR="6350" marT="6350" marB="0" anchor="ctr"/>
                </a:tc>
                <a:extLst>
                  <a:ext uri="{0D108BD9-81ED-4DB2-BD59-A6C34878D82A}">
                    <a16:rowId xmlns:a16="http://schemas.microsoft.com/office/drawing/2014/main" val="349629029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Percentage of task accomplished during the workday</a:t>
                      </a:r>
                    </a:p>
                  </a:txBody>
                  <a:tcPr/>
                </a:tc>
                <a:tc>
                  <a:txBody>
                    <a:bodyPr/>
                    <a:lstStyle/>
                    <a:p>
                      <a:pPr algn="ctr" fontAlgn="ctr"/>
                      <a:r>
                        <a:rPr lang="en-US" sz="1800" b="0" i="0" u="none" strike="noStrike" dirty="0">
                          <a:solidFill>
                            <a:srgbClr val="000000"/>
                          </a:solidFill>
                          <a:effectLst/>
                          <a:latin typeface="Calibri" panose="020F0502020204030204" pitchFamily="34" charset="0"/>
                        </a:rPr>
                        <a:t>39.2%</a:t>
                      </a:r>
                    </a:p>
                  </a:txBody>
                  <a:tcPr marL="6350" marR="6350" marT="6350" marB="0" anchor="ctr"/>
                </a:tc>
                <a:tc>
                  <a:txBody>
                    <a:bodyPr/>
                    <a:lstStyle/>
                    <a:p>
                      <a:pPr algn="ctr" fontAlgn="ctr"/>
                      <a:r>
                        <a:rPr lang="en-US" sz="1800" b="0" i="0" u="none" strike="noStrike">
                          <a:solidFill>
                            <a:srgbClr val="000000"/>
                          </a:solidFill>
                          <a:effectLst/>
                          <a:latin typeface="Calibri" panose="020F0502020204030204" pitchFamily="34" charset="0"/>
                        </a:rPr>
                        <a:t>46.5%</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44.8%</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42.3%</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43.0%</a:t>
                      </a:r>
                    </a:p>
                  </a:txBody>
                  <a:tcPr marL="6350" marR="6350" marT="6350" marB="0" anchor="ctr"/>
                </a:tc>
                <a:extLst>
                  <a:ext uri="{0D108BD9-81ED-4DB2-BD59-A6C34878D82A}">
                    <a16:rowId xmlns:a16="http://schemas.microsoft.com/office/drawing/2014/main" val="3506307036"/>
                  </a:ext>
                </a:extLst>
              </a:tr>
              <a:tr h="370840">
                <a:tc>
                  <a:txBody>
                    <a:bodyPr/>
                    <a:lstStyle/>
                    <a:p>
                      <a:r>
                        <a:rPr lang="en-US" sz="1600" dirty="0"/>
                        <a:t>Days of instruction lost due to progress monitoring</a:t>
                      </a:r>
                    </a:p>
                  </a:txBody>
                  <a:tcPr/>
                </a:tc>
                <a:tc>
                  <a:txBody>
                    <a:bodyPr/>
                    <a:lstStyle/>
                    <a:p>
                      <a:pPr algn="ctr" fontAlgn="ctr"/>
                      <a:r>
                        <a:rPr lang="en-US" sz="1800" b="0" i="0" u="none" strike="noStrike" dirty="0">
                          <a:solidFill>
                            <a:srgbClr val="000000"/>
                          </a:solidFill>
                          <a:effectLst/>
                          <a:latin typeface="Calibri" panose="020F0502020204030204" pitchFamily="34" charset="0"/>
                        </a:rPr>
                        <a:t>5.9</a:t>
                      </a:r>
                    </a:p>
                  </a:txBody>
                  <a:tcPr marL="6350" marR="6350" marT="6350" marB="0" anchor="ctr"/>
                </a:tc>
                <a:tc>
                  <a:txBody>
                    <a:bodyPr/>
                    <a:lstStyle/>
                    <a:p>
                      <a:pPr algn="ctr" fontAlgn="ctr"/>
                      <a:r>
                        <a:rPr lang="en-US" sz="1800" b="0" i="0" u="none" strike="noStrike">
                          <a:solidFill>
                            <a:srgbClr val="000000"/>
                          </a:solidFill>
                          <a:effectLst/>
                          <a:latin typeface="Calibri" panose="020F0502020204030204" pitchFamily="34" charset="0"/>
                        </a:rPr>
                        <a:t>5.2</a:t>
                      </a:r>
                    </a:p>
                  </a:txBody>
                  <a:tcPr marL="6350" marR="6350" marT="6350" marB="0" anchor="ctr"/>
                </a:tc>
                <a:tc>
                  <a:txBody>
                    <a:bodyPr/>
                    <a:lstStyle/>
                    <a:p>
                      <a:pPr algn="ctr" fontAlgn="ctr"/>
                      <a:r>
                        <a:rPr lang="en-US" sz="1800" b="0" i="0" u="none" strike="noStrike">
                          <a:solidFill>
                            <a:srgbClr val="000000"/>
                          </a:solidFill>
                          <a:effectLst/>
                          <a:latin typeface="Calibri" panose="020F0502020204030204" pitchFamily="34" charset="0"/>
                        </a:rPr>
                        <a:t>6.0</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7.1</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6.2</a:t>
                      </a:r>
                    </a:p>
                  </a:txBody>
                  <a:tcPr marL="6350" marR="6350" marT="6350" marB="0" anchor="ctr"/>
                </a:tc>
                <a:extLst>
                  <a:ext uri="{0D108BD9-81ED-4DB2-BD59-A6C34878D82A}">
                    <a16:rowId xmlns:a16="http://schemas.microsoft.com/office/drawing/2014/main" val="3590180246"/>
                  </a:ext>
                </a:extLst>
              </a:tr>
            </a:tbl>
          </a:graphicData>
        </a:graphic>
      </p:graphicFrame>
      <p:sp>
        <p:nvSpPr>
          <p:cNvPr id="3" name="Footer Placeholder 2">
            <a:extLst>
              <a:ext uri="{FF2B5EF4-FFF2-40B4-BE49-F238E27FC236}">
                <a16:creationId xmlns:a16="http://schemas.microsoft.com/office/drawing/2014/main" id="{91AF8781-E576-457F-8535-A8BD14528E3A}"/>
              </a:ext>
            </a:extLst>
          </p:cNvPr>
          <p:cNvSpPr>
            <a:spLocks noGrp="1"/>
          </p:cNvSpPr>
          <p:nvPr>
            <p:ph type="ftr" sz="quarter" idx="11"/>
          </p:nvPr>
        </p:nvSpPr>
        <p:spPr/>
        <p:txBody>
          <a:bodyPr/>
          <a:lstStyle/>
          <a:p>
            <a:r>
              <a:rPr lang="en-US"/>
              <a:t>Time Waste Survey conducted by the Columbus Education Association</a:t>
            </a:r>
            <a:endParaRPr lang="en-US" dirty="0"/>
          </a:p>
        </p:txBody>
      </p:sp>
      <p:graphicFrame>
        <p:nvGraphicFramePr>
          <p:cNvPr id="7" name="Content Placeholder 1">
            <a:extLst>
              <a:ext uri="{FF2B5EF4-FFF2-40B4-BE49-F238E27FC236}">
                <a16:creationId xmlns:a16="http://schemas.microsoft.com/office/drawing/2014/main" id="{CD2A32B5-D159-4C90-9BC8-35DBFBF6A922}"/>
              </a:ext>
            </a:extLst>
          </p:cNvPr>
          <p:cNvGraphicFramePr>
            <a:graphicFrameLocks/>
          </p:cNvGraphicFramePr>
          <p:nvPr>
            <p:extLst>
              <p:ext uri="{D42A27DB-BD31-4B8C-83A1-F6EECF244321}">
                <p14:modId xmlns:p14="http://schemas.microsoft.com/office/powerpoint/2010/main" val="1698569550"/>
              </p:ext>
            </p:extLst>
          </p:nvPr>
        </p:nvGraphicFramePr>
        <p:xfrm>
          <a:off x="317502" y="1879255"/>
          <a:ext cx="8534399" cy="2590800"/>
        </p:xfrm>
        <a:graphic>
          <a:graphicData uri="http://schemas.openxmlformats.org/drawingml/2006/table">
            <a:tbl>
              <a:tblPr firstRow="1" bandRow="1">
                <a:tableStyleId>{5C22544A-7EE6-4342-B048-85BDC9FD1C3A}</a:tableStyleId>
              </a:tblPr>
              <a:tblGrid>
                <a:gridCol w="4583289">
                  <a:extLst>
                    <a:ext uri="{9D8B030D-6E8A-4147-A177-3AD203B41FA5}">
                      <a16:colId xmlns:a16="http://schemas.microsoft.com/office/drawing/2014/main" val="1412570387"/>
                    </a:ext>
                  </a:extLst>
                </a:gridCol>
                <a:gridCol w="790222">
                  <a:extLst>
                    <a:ext uri="{9D8B030D-6E8A-4147-A177-3AD203B41FA5}">
                      <a16:colId xmlns:a16="http://schemas.microsoft.com/office/drawing/2014/main" val="122892889"/>
                    </a:ext>
                  </a:extLst>
                </a:gridCol>
                <a:gridCol w="869244">
                  <a:extLst>
                    <a:ext uri="{9D8B030D-6E8A-4147-A177-3AD203B41FA5}">
                      <a16:colId xmlns:a16="http://schemas.microsoft.com/office/drawing/2014/main" val="3871995465"/>
                    </a:ext>
                  </a:extLst>
                </a:gridCol>
                <a:gridCol w="790222">
                  <a:extLst>
                    <a:ext uri="{9D8B030D-6E8A-4147-A177-3AD203B41FA5}">
                      <a16:colId xmlns:a16="http://schemas.microsoft.com/office/drawing/2014/main" val="2274678773"/>
                    </a:ext>
                  </a:extLst>
                </a:gridCol>
                <a:gridCol w="711200">
                  <a:extLst>
                    <a:ext uri="{9D8B030D-6E8A-4147-A177-3AD203B41FA5}">
                      <a16:colId xmlns:a16="http://schemas.microsoft.com/office/drawing/2014/main" val="4290844666"/>
                    </a:ext>
                  </a:extLst>
                </a:gridCol>
                <a:gridCol w="790222">
                  <a:extLst>
                    <a:ext uri="{9D8B030D-6E8A-4147-A177-3AD203B41FA5}">
                      <a16:colId xmlns:a16="http://schemas.microsoft.com/office/drawing/2014/main" val="3991481486"/>
                    </a:ext>
                  </a:extLst>
                </a:gridCol>
              </a:tblGrid>
              <a:tr h="358569">
                <a:tc>
                  <a:txBody>
                    <a:bodyPr/>
                    <a:lstStyle/>
                    <a:p>
                      <a:endParaRPr lang="en-US" dirty="0"/>
                    </a:p>
                  </a:txBody>
                  <a:tcPr/>
                </a:tc>
                <a:tc>
                  <a:txBody>
                    <a:bodyPr/>
                    <a:lstStyle/>
                    <a:p>
                      <a:pPr algn="ctr"/>
                      <a:r>
                        <a:rPr lang="en-US" dirty="0"/>
                        <a:t>K</a:t>
                      </a:r>
                    </a:p>
                  </a:txBody>
                  <a:tcPr/>
                </a:tc>
                <a:tc>
                  <a:txBody>
                    <a:bodyPr/>
                    <a:lstStyle/>
                    <a:p>
                      <a:pPr algn="ctr"/>
                      <a:r>
                        <a:rPr lang="en-US" dirty="0"/>
                        <a:t>1</a:t>
                      </a:r>
                    </a:p>
                  </a:txBody>
                  <a:tcPr/>
                </a:tc>
                <a:tc>
                  <a:txBody>
                    <a:bodyPr/>
                    <a:lstStyle/>
                    <a:p>
                      <a:pPr algn="ctr"/>
                      <a:r>
                        <a:rPr lang="en-US" dirty="0"/>
                        <a:t>2</a:t>
                      </a:r>
                    </a:p>
                  </a:txBody>
                  <a:tcPr/>
                </a:tc>
                <a:tc>
                  <a:txBody>
                    <a:bodyPr/>
                    <a:lstStyle/>
                    <a:p>
                      <a:pPr algn="ctr"/>
                      <a:r>
                        <a:rPr lang="en-US" dirty="0"/>
                        <a:t>3</a:t>
                      </a:r>
                    </a:p>
                  </a:txBody>
                  <a:tcPr/>
                </a:tc>
                <a:tc>
                  <a:txBody>
                    <a:bodyPr/>
                    <a:lstStyle/>
                    <a:p>
                      <a:pPr algn="ctr"/>
                      <a:r>
                        <a:rPr lang="en-US" dirty="0"/>
                        <a:t>All</a:t>
                      </a:r>
                    </a:p>
                  </a:txBody>
                  <a:tcPr/>
                </a:tc>
                <a:extLst>
                  <a:ext uri="{0D108BD9-81ED-4DB2-BD59-A6C34878D82A}">
                    <a16:rowId xmlns:a16="http://schemas.microsoft.com/office/drawing/2014/main" val="754400614"/>
                  </a:ext>
                </a:extLst>
              </a:tr>
              <a:tr h="370840">
                <a:tc>
                  <a:txBody>
                    <a:bodyPr/>
                    <a:lstStyle/>
                    <a:p>
                      <a:r>
                        <a:rPr lang="en-US" sz="1600" dirty="0"/>
                        <a:t>Students on a first quarter RIMP</a:t>
                      </a:r>
                    </a:p>
                  </a:txBody>
                  <a:tcPr/>
                </a:tc>
                <a:tc>
                  <a:txBody>
                    <a:bodyPr/>
                    <a:lstStyle/>
                    <a:p>
                      <a:pPr algn="ctr" fontAlgn="ctr"/>
                      <a:r>
                        <a:rPr lang="en-US" sz="1800" b="0" i="0" u="none" strike="noStrike" dirty="0">
                          <a:solidFill>
                            <a:srgbClr val="000000"/>
                          </a:solidFill>
                          <a:effectLst/>
                          <a:latin typeface="Calibri" panose="020F0502020204030204" pitchFamily="34" charset="0"/>
                        </a:rPr>
                        <a:t>11.3</a:t>
                      </a:r>
                    </a:p>
                  </a:txBody>
                  <a:tcPr marL="6350" marR="6350" marT="6350" marB="0" anchor="ctr"/>
                </a:tc>
                <a:tc>
                  <a:txBody>
                    <a:bodyPr/>
                    <a:lstStyle/>
                    <a:p>
                      <a:pPr algn="ctr" fontAlgn="ctr"/>
                      <a:r>
                        <a:rPr lang="en-US" sz="1800" b="0" i="0" u="none" strike="noStrike">
                          <a:solidFill>
                            <a:srgbClr val="000000"/>
                          </a:solidFill>
                          <a:effectLst/>
                          <a:latin typeface="Calibri" panose="020F0502020204030204" pitchFamily="34" charset="0"/>
                        </a:rPr>
                        <a:t>12.7</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9.5</a:t>
                      </a:r>
                    </a:p>
                  </a:txBody>
                  <a:tcPr marL="6350" marR="6350" marT="6350" marB="0" anchor="ctr"/>
                </a:tc>
                <a:tc>
                  <a:txBody>
                    <a:bodyPr/>
                    <a:lstStyle/>
                    <a:p>
                      <a:pPr algn="ctr" fontAlgn="ctr"/>
                      <a:r>
                        <a:rPr lang="en-US" sz="1800" b="0" i="0" u="none" strike="noStrike">
                          <a:solidFill>
                            <a:srgbClr val="000000"/>
                          </a:solidFill>
                          <a:effectLst/>
                          <a:latin typeface="Calibri" panose="020F0502020204030204" pitchFamily="34" charset="0"/>
                        </a:rPr>
                        <a:t>15.2</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12.2</a:t>
                      </a:r>
                    </a:p>
                  </a:txBody>
                  <a:tcPr marL="6350" marR="6350" marT="6350" marB="0" anchor="ctr"/>
                </a:tc>
                <a:extLst>
                  <a:ext uri="{0D108BD9-81ED-4DB2-BD59-A6C34878D82A}">
                    <a16:rowId xmlns:a16="http://schemas.microsoft.com/office/drawing/2014/main" val="2426793566"/>
                  </a:ext>
                </a:extLst>
              </a:tr>
              <a:tr h="370840">
                <a:tc>
                  <a:txBody>
                    <a:bodyPr/>
                    <a:lstStyle/>
                    <a:p>
                      <a:r>
                        <a:rPr lang="en-US" sz="1600" dirty="0"/>
                        <a:t>Total hours spent creating RIMPS first quarter</a:t>
                      </a:r>
                    </a:p>
                  </a:txBody>
                  <a:tcPr/>
                </a:tc>
                <a:tc>
                  <a:txBody>
                    <a:bodyPr/>
                    <a:lstStyle/>
                    <a:p>
                      <a:pPr algn="ctr" fontAlgn="ctr"/>
                      <a:r>
                        <a:rPr lang="en-US" sz="1800" b="0" i="0" u="none" strike="noStrike" dirty="0">
                          <a:solidFill>
                            <a:srgbClr val="000000"/>
                          </a:solidFill>
                          <a:effectLst/>
                          <a:latin typeface="Calibri" panose="020F0502020204030204" pitchFamily="34" charset="0"/>
                        </a:rPr>
                        <a:t>8.4</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6.9</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19.1</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10.8</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11.0</a:t>
                      </a:r>
                    </a:p>
                  </a:txBody>
                  <a:tcPr marL="6350" marR="6350" marT="6350" marB="0" anchor="ctr"/>
                </a:tc>
                <a:extLst>
                  <a:ext uri="{0D108BD9-81ED-4DB2-BD59-A6C34878D82A}">
                    <a16:rowId xmlns:a16="http://schemas.microsoft.com/office/drawing/2014/main" val="3173664872"/>
                  </a:ext>
                </a:extLst>
              </a:tr>
              <a:tr h="370840">
                <a:tc>
                  <a:txBody>
                    <a:bodyPr/>
                    <a:lstStyle/>
                    <a:p>
                      <a:r>
                        <a:rPr lang="en-US" sz="1600" dirty="0"/>
                        <a:t>Percentage of task accomplished during the workday</a:t>
                      </a:r>
                    </a:p>
                  </a:txBody>
                  <a:tcPr/>
                </a:tc>
                <a:tc>
                  <a:txBody>
                    <a:bodyPr/>
                    <a:lstStyle/>
                    <a:p>
                      <a:pPr algn="ctr" fontAlgn="ctr"/>
                      <a:r>
                        <a:rPr lang="en-US" sz="1800" b="0" i="0" u="none" strike="noStrike" dirty="0">
                          <a:solidFill>
                            <a:srgbClr val="000000"/>
                          </a:solidFill>
                          <a:effectLst/>
                          <a:latin typeface="Calibri" panose="020F0502020204030204" pitchFamily="34" charset="0"/>
                        </a:rPr>
                        <a:t>38.1%</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43.2%</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78.5%</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40.4%</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55.0%</a:t>
                      </a:r>
                    </a:p>
                  </a:txBody>
                  <a:tcPr marL="6350" marR="6350" marT="6350" marB="0" anchor="ctr"/>
                </a:tc>
                <a:extLst>
                  <a:ext uri="{0D108BD9-81ED-4DB2-BD59-A6C34878D82A}">
                    <a16:rowId xmlns:a16="http://schemas.microsoft.com/office/drawing/2014/main" val="1331733422"/>
                  </a:ext>
                </a:extLst>
              </a:tr>
              <a:tr h="370840">
                <a:tc>
                  <a:txBody>
                    <a:bodyPr/>
                    <a:lstStyle/>
                    <a:p>
                      <a:r>
                        <a:rPr lang="en-US" sz="1600" dirty="0"/>
                        <a:t>Hours spent </a:t>
                      </a:r>
                      <a:r>
                        <a:rPr lang="en-US" sz="1600" u="sng" dirty="0"/>
                        <a:t>per quarter </a:t>
                      </a:r>
                      <a:r>
                        <a:rPr lang="en-US" sz="1600" dirty="0"/>
                        <a:t>updating RIMPs</a:t>
                      </a:r>
                    </a:p>
                  </a:txBody>
                  <a:tcPr/>
                </a:tc>
                <a:tc>
                  <a:txBody>
                    <a:bodyPr/>
                    <a:lstStyle/>
                    <a:p>
                      <a:pPr algn="ctr" fontAlgn="ctr"/>
                      <a:r>
                        <a:rPr lang="en-US" sz="1800" b="0" i="0" u="none" strike="noStrike" dirty="0">
                          <a:solidFill>
                            <a:srgbClr val="000000"/>
                          </a:solidFill>
                          <a:effectLst/>
                          <a:latin typeface="Calibri" panose="020F0502020204030204" pitchFamily="34" charset="0"/>
                        </a:rPr>
                        <a:t>9.0</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8.7</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8.7</a:t>
                      </a:r>
                    </a:p>
                  </a:txBody>
                  <a:tcPr marL="6350" marR="6350" marT="6350" marB="0" anchor="ctr"/>
                </a:tc>
                <a:tc>
                  <a:txBody>
                    <a:bodyPr/>
                    <a:lstStyle/>
                    <a:p>
                      <a:pPr algn="ctr" fontAlgn="ctr"/>
                      <a:r>
                        <a:rPr lang="en-US" sz="1800" b="0" i="0" u="none" strike="noStrike">
                          <a:solidFill>
                            <a:srgbClr val="000000"/>
                          </a:solidFill>
                          <a:effectLst/>
                          <a:latin typeface="Calibri" panose="020F0502020204030204" pitchFamily="34" charset="0"/>
                        </a:rPr>
                        <a:t>13.4</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9.9</a:t>
                      </a:r>
                    </a:p>
                  </a:txBody>
                  <a:tcPr marL="6350" marR="6350" marT="6350" marB="0" anchor="ctr"/>
                </a:tc>
                <a:extLst>
                  <a:ext uri="{0D108BD9-81ED-4DB2-BD59-A6C34878D82A}">
                    <a16:rowId xmlns:a16="http://schemas.microsoft.com/office/drawing/2014/main" val="349629029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Percentage of task accomplished during the workday</a:t>
                      </a:r>
                    </a:p>
                  </a:txBody>
                  <a:tcPr/>
                </a:tc>
                <a:tc>
                  <a:txBody>
                    <a:bodyPr/>
                    <a:lstStyle/>
                    <a:p>
                      <a:pPr algn="ctr" fontAlgn="ctr"/>
                      <a:r>
                        <a:rPr lang="en-US" sz="1800" b="0" i="0" u="none" strike="noStrike" dirty="0">
                          <a:solidFill>
                            <a:srgbClr val="000000"/>
                          </a:solidFill>
                          <a:effectLst/>
                          <a:latin typeface="Calibri" panose="020F0502020204030204" pitchFamily="34" charset="0"/>
                        </a:rPr>
                        <a:t>39.2%</a:t>
                      </a:r>
                    </a:p>
                  </a:txBody>
                  <a:tcPr marL="6350" marR="6350" marT="6350" marB="0" anchor="ctr"/>
                </a:tc>
                <a:tc>
                  <a:txBody>
                    <a:bodyPr/>
                    <a:lstStyle/>
                    <a:p>
                      <a:pPr algn="ctr" fontAlgn="ctr"/>
                      <a:r>
                        <a:rPr lang="en-US" sz="1800" b="0" i="0" u="none" strike="noStrike">
                          <a:solidFill>
                            <a:srgbClr val="000000"/>
                          </a:solidFill>
                          <a:effectLst/>
                          <a:latin typeface="Calibri" panose="020F0502020204030204" pitchFamily="34" charset="0"/>
                        </a:rPr>
                        <a:t>46.5%</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44.8%</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42.3%</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43.0%</a:t>
                      </a:r>
                    </a:p>
                  </a:txBody>
                  <a:tcPr marL="6350" marR="6350" marT="6350" marB="0" anchor="ctr"/>
                </a:tc>
                <a:extLst>
                  <a:ext uri="{0D108BD9-81ED-4DB2-BD59-A6C34878D82A}">
                    <a16:rowId xmlns:a16="http://schemas.microsoft.com/office/drawing/2014/main" val="3506307036"/>
                  </a:ext>
                </a:extLst>
              </a:tr>
              <a:tr h="370840">
                <a:tc>
                  <a:txBody>
                    <a:bodyPr/>
                    <a:lstStyle/>
                    <a:p>
                      <a:r>
                        <a:rPr lang="en-US" sz="1600" dirty="0"/>
                        <a:t>Days of instruction lost due to progress monitoring</a:t>
                      </a:r>
                    </a:p>
                  </a:txBody>
                  <a:tcPr/>
                </a:tc>
                <a:tc>
                  <a:txBody>
                    <a:bodyPr/>
                    <a:lstStyle/>
                    <a:p>
                      <a:pPr algn="ctr" fontAlgn="ctr"/>
                      <a:r>
                        <a:rPr lang="en-US" sz="1800" b="0" i="0" u="none" strike="noStrike" dirty="0">
                          <a:solidFill>
                            <a:srgbClr val="000000"/>
                          </a:solidFill>
                          <a:effectLst/>
                          <a:latin typeface="Calibri" panose="020F0502020204030204" pitchFamily="34" charset="0"/>
                        </a:rPr>
                        <a:t> </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 </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 </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 </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 </a:t>
                      </a:r>
                    </a:p>
                  </a:txBody>
                  <a:tcPr marL="6350" marR="6350" marT="6350" marB="0" anchor="ctr"/>
                </a:tc>
                <a:extLst>
                  <a:ext uri="{0D108BD9-81ED-4DB2-BD59-A6C34878D82A}">
                    <a16:rowId xmlns:a16="http://schemas.microsoft.com/office/drawing/2014/main" val="3590180246"/>
                  </a:ext>
                </a:extLst>
              </a:tr>
            </a:tbl>
          </a:graphicData>
        </a:graphic>
      </p:graphicFrame>
      <p:graphicFrame>
        <p:nvGraphicFramePr>
          <p:cNvPr id="9" name="Content Placeholder 1">
            <a:extLst>
              <a:ext uri="{FF2B5EF4-FFF2-40B4-BE49-F238E27FC236}">
                <a16:creationId xmlns:a16="http://schemas.microsoft.com/office/drawing/2014/main" id="{0B27C174-AE5F-4195-B6ED-CDB50786AB4A}"/>
              </a:ext>
            </a:extLst>
          </p:cNvPr>
          <p:cNvGraphicFramePr>
            <a:graphicFrameLocks/>
          </p:cNvGraphicFramePr>
          <p:nvPr>
            <p:extLst>
              <p:ext uri="{D42A27DB-BD31-4B8C-83A1-F6EECF244321}">
                <p14:modId xmlns:p14="http://schemas.microsoft.com/office/powerpoint/2010/main" val="3927218423"/>
              </p:ext>
            </p:extLst>
          </p:nvPr>
        </p:nvGraphicFramePr>
        <p:xfrm>
          <a:off x="311152" y="1876715"/>
          <a:ext cx="8534399" cy="2595880"/>
        </p:xfrm>
        <a:graphic>
          <a:graphicData uri="http://schemas.openxmlformats.org/drawingml/2006/table">
            <a:tbl>
              <a:tblPr firstRow="1" bandRow="1">
                <a:tableStyleId>{5C22544A-7EE6-4342-B048-85BDC9FD1C3A}</a:tableStyleId>
              </a:tblPr>
              <a:tblGrid>
                <a:gridCol w="4583289">
                  <a:extLst>
                    <a:ext uri="{9D8B030D-6E8A-4147-A177-3AD203B41FA5}">
                      <a16:colId xmlns:a16="http://schemas.microsoft.com/office/drawing/2014/main" val="1412570387"/>
                    </a:ext>
                  </a:extLst>
                </a:gridCol>
                <a:gridCol w="790222">
                  <a:extLst>
                    <a:ext uri="{9D8B030D-6E8A-4147-A177-3AD203B41FA5}">
                      <a16:colId xmlns:a16="http://schemas.microsoft.com/office/drawing/2014/main" val="122892889"/>
                    </a:ext>
                  </a:extLst>
                </a:gridCol>
                <a:gridCol w="869244">
                  <a:extLst>
                    <a:ext uri="{9D8B030D-6E8A-4147-A177-3AD203B41FA5}">
                      <a16:colId xmlns:a16="http://schemas.microsoft.com/office/drawing/2014/main" val="3871995465"/>
                    </a:ext>
                  </a:extLst>
                </a:gridCol>
                <a:gridCol w="790222">
                  <a:extLst>
                    <a:ext uri="{9D8B030D-6E8A-4147-A177-3AD203B41FA5}">
                      <a16:colId xmlns:a16="http://schemas.microsoft.com/office/drawing/2014/main" val="2274678773"/>
                    </a:ext>
                  </a:extLst>
                </a:gridCol>
                <a:gridCol w="711200">
                  <a:extLst>
                    <a:ext uri="{9D8B030D-6E8A-4147-A177-3AD203B41FA5}">
                      <a16:colId xmlns:a16="http://schemas.microsoft.com/office/drawing/2014/main" val="4290844666"/>
                    </a:ext>
                  </a:extLst>
                </a:gridCol>
                <a:gridCol w="790222">
                  <a:extLst>
                    <a:ext uri="{9D8B030D-6E8A-4147-A177-3AD203B41FA5}">
                      <a16:colId xmlns:a16="http://schemas.microsoft.com/office/drawing/2014/main" val="3991481486"/>
                    </a:ext>
                  </a:extLst>
                </a:gridCol>
              </a:tblGrid>
              <a:tr h="370840">
                <a:tc>
                  <a:txBody>
                    <a:bodyPr/>
                    <a:lstStyle/>
                    <a:p>
                      <a:endParaRPr lang="en-US" dirty="0"/>
                    </a:p>
                  </a:txBody>
                  <a:tcPr/>
                </a:tc>
                <a:tc>
                  <a:txBody>
                    <a:bodyPr/>
                    <a:lstStyle/>
                    <a:p>
                      <a:pPr algn="ctr"/>
                      <a:r>
                        <a:rPr lang="en-US" dirty="0"/>
                        <a:t>K</a:t>
                      </a:r>
                    </a:p>
                  </a:txBody>
                  <a:tcPr/>
                </a:tc>
                <a:tc>
                  <a:txBody>
                    <a:bodyPr/>
                    <a:lstStyle/>
                    <a:p>
                      <a:pPr algn="ctr"/>
                      <a:r>
                        <a:rPr lang="en-US" dirty="0"/>
                        <a:t>1</a:t>
                      </a:r>
                    </a:p>
                  </a:txBody>
                  <a:tcPr/>
                </a:tc>
                <a:tc>
                  <a:txBody>
                    <a:bodyPr/>
                    <a:lstStyle/>
                    <a:p>
                      <a:pPr algn="ctr"/>
                      <a:r>
                        <a:rPr lang="en-US" dirty="0"/>
                        <a:t>2</a:t>
                      </a:r>
                    </a:p>
                  </a:txBody>
                  <a:tcPr/>
                </a:tc>
                <a:tc>
                  <a:txBody>
                    <a:bodyPr/>
                    <a:lstStyle/>
                    <a:p>
                      <a:pPr algn="ctr"/>
                      <a:r>
                        <a:rPr lang="en-US" dirty="0"/>
                        <a:t>3</a:t>
                      </a:r>
                    </a:p>
                  </a:txBody>
                  <a:tcPr/>
                </a:tc>
                <a:tc>
                  <a:txBody>
                    <a:bodyPr/>
                    <a:lstStyle/>
                    <a:p>
                      <a:pPr algn="ctr"/>
                      <a:r>
                        <a:rPr lang="en-US" dirty="0"/>
                        <a:t>All</a:t>
                      </a:r>
                    </a:p>
                  </a:txBody>
                  <a:tcPr/>
                </a:tc>
                <a:extLst>
                  <a:ext uri="{0D108BD9-81ED-4DB2-BD59-A6C34878D82A}">
                    <a16:rowId xmlns:a16="http://schemas.microsoft.com/office/drawing/2014/main" val="754400614"/>
                  </a:ext>
                </a:extLst>
              </a:tr>
              <a:tr h="370840">
                <a:tc>
                  <a:txBody>
                    <a:bodyPr/>
                    <a:lstStyle/>
                    <a:p>
                      <a:r>
                        <a:rPr lang="en-US" sz="1600" dirty="0"/>
                        <a:t>Students on a first quarter RIMP</a:t>
                      </a:r>
                    </a:p>
                  </a:txBody>
                  <a:tcPr/>
                </a:tc>
                <a:tc>
                  <a:txBody>
                    <a:bodyPr/>
                    <a:lstStyle/>
                    <a:p>
                      <a:pPr algn="ctr" fontAlgn="ctr"/>
                      <a:r>
                        <a:rPr lang="en-US" sz="1800" b="0" i="0" u="none" strike="noStrike" dirty="0">
                          <a:solidFill>
                            <a:srgbClr val="000000"/>
                          </a:solidFill>
                          <a:effectLst/>
                          <a:latin typeface="Calibri" panose="020F0502020204030204" pitchFamily="34" charset="0"/>
                        </a:rPr>
                        <a:t>11.3</a:t>
                      </a:r>
                    </a:p>
                  </a:txBody>
                  <a:tcPr marL="6350" marR="6350" marT="6350" marB="0" anchor="ctr"/>
                </a:tc>
                <a:tc>
                  <a:txBody>
                    <a:bodyPr/>
                    <a:lstStyle/>
                    <a:p>
                      <a:pPr algn="ctr" fontAlgn="ctr"/>
                      <a:r>
                        <a:rPr lang="en-US" sz="1800" b="0" i="0" u="none" strike="noStrike">
                          <a:solidFill>
                            <a:srgbClr val="000000"/>
                          </a:solidFill>
                          <a:effectLst/>
                          <a:latin typeface="Calibri" panose="020F0502020204030204" pitchFamily="34" charset="0"/>
                        </a:rPr>
                        <a:t>12.7</a:t>
                      </a:r>
                    </a:p>
                  </a:txBody>
                  <a:tcPr marL="6350" marR="6350" marT="6350" marB="0" anchor="ctr"/>
                </a:tc>
                <a:tc>
                  <a:txBody>
                    <a:bodyPr/>
                    <a:lstStyle/>
                    <a:p>
                      <a:pPr algn="ctr" fontAlgn="ctr"/>
                      <a:r>
                        <a:rPr lang="en-US" sz="1800" b="0" i="0" u="none" strike="noStrike">
                          <a:solidFill>
                            <a:srgbClr val="000000"/>
                          </a:solidFill>
                          <a:effectLst/>
                          <a:latin typeface="Calibri" panose="020F0502020204030204" pitchFamily="34" charset="0"/>
                        </a:rPr>
                        <a:t>9.5</a:t>
                      </a:r>
                    </a:p>
                  </a:txBody>
                  <a:tcPr marL="6350" marR="6350" marT="6350" marB="0" anchor="ctr"/>
                </a:tc>
                <a:tc>
                  <a:txBody>
                    <a:bodyPr/>
                    <a:lstStyle/>
                    <a:p>
                      <a:pPr algn="ctr" fontAlgn="ctr"/>
                      <a:r>
                        <a:rPr lang="en-US" sz="1800" b="0" i="0" u="none" strike="noStrike">
                          <a:solidFill>
                            <a:srgbClr val="000000"/>
                          </a:solidFill>
                          <a:effectLst/>
                          <a:latin typeface="Calibri" panose="020F0502020204030204" pitchFamily="34" charset="0"/>
                        </a:rPr>
                        <a:t>15.2</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12.2</a:t>
                      </a:r>
                    </a:p>
                  </a:txBody>
                  <a:tcPr marL="6350" marR="6350" marT="6350" marB="0" anchor="ctr"/>
                </a:tc>
                <a:extLst>
                  <a:ext uri="{0D108BD9-81ED-4DB2-BD59-A6C34878D82A}">
                    <a16:rowId xmlns:a16="http://schemas.microsoft.com/office/drawing/2014/main" val="2426793566"/>
                  </a:ext>
                </a:extLst>
              </a:tr>
              <a:tr h="370840">
                <a:tc>
                  <a:txBody>
                    <a:bodyPr/>
                    <a:lstStyle/>
                    <a:p>
                      <a:r>
                        <a:rPr lang="en-US" sz="1600" dirty="0"/>
                        <a:t>Total hours spent creating RIMPS first quarter</a:t>
                      </a:r>
                    </a:p>
                  </a:txBody>
                  <a:tcPr/>
                </a:tc>
                <a:tc>
                  <a:txBody>
                    <a:bodyPr/>
                    <a:lstStyle/>
                    <a:p>
                      <a:pPr algn="ctr" fontAlgn="ctr"/>
                      <a:r>
                        <a:rPr lang="en-US" sz="1800" b="0" i="0" u="none" strike="noStrike" dirty="0">
                          <a:solidFill>
                            <a:srgbClr val="000000"/>
                          </a:solidFill>
                          <a:effectLst/>
                          <a:latin typeface="Calibri" panose="020F0502020204030204" pitchFamily="34" charset="0"/>
                        </a:rPr>
                        <a:t>8.4</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6.9</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19.1</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10.8</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11.0</a:t>
                      </a:r>
                    </a:p>
                  </a:txBody>
                  <a:tcPr marL="6350" marR="6350" marT="6350" marB="0" anchor="ctr"/>
                </a:tc>
                <a:extLst>
                  <a:ext uri="{0D108BD9-81ED-4DB2-BD59-A6C34878D82A}">
                    <a16:rowId xmlns:a16="http://schemas.microsoft.com/office/drawing/2014/main" val="3173664872"/>
                  </a:ext>
                </a:extLst>
              </a:tr>
              <a:tr h="370840">
                <a:tc>
                  <a:txBody>
                    <a:bodyPr/>
                    <a:lstStyle/>
                    <a:p>
                      <a:r>
                        <a:rPr lang="en-US" sz="1600" dirty="0"/>
                        <a:t>Percentage of task accomplished during the workday</a:t>
                      </a:r>
                    </a:p>
                  </a:txBody>
                  <a:tcPr/>
                </a:tc>
                <a:tc>
                  <a:txBody>
                    <a:bodyPr/>
                    <a:lstStyle/>
                    <a:p>
                      <a:pPr algn="ctr" fontAlgn="ctr"/>
                      <a:r>
                        <a:rPr lang="en-US" sz="1800" b="0" i="0" u="none" strike="noStrike" dirty="0">
                          <a:solidFill>
                            <a:srgbClr val="000000"/>
                          </a:solidFill>
                          <a:effectLst/>
                          <a:latin typeface="Calibri" panose="020F0502020204030204" pitchFamily="34" charset="0"/>
                        </a:rPr>
                        <a:t>38.1%</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43.2%</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78.5%</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40.4%</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55.0%</a:t>
                      </a:r>
                    </a:p>
                  </a:txBody>
                  <a:tcPr marL="6350" marR="6350" marT="6350" marB="0" anchor="ctr"/>
                </a:tc>
                <a:extLst>
                  <a:ext uri="{0D108BD9-81ED-4DB2-BD59-A6C34878D82A}">
                    <a16:rowId xmlns:a16="http://schemas.microsoft.com/office/drawing/2014/main" val="1331733422"/>
                  </a:ext>
                </a:extLst>
              </a:tr>
              <a:tr h="370840">
                <a:tc>
                  <a:txBody>
                    <a:bodyPr/>
                    <a:lstStyle/>
                    <a:p>
                      <a:r>
                        <a:rPr lang="en-US" sz="1600" dirty="0"/>
                        <a:t>Hours spent </a:t>
                      </a:r>
                      <a:r>
                        <a:rPr lang="en-US" sz="1600" u="sng" dirty="0"/>
                        <a:t>per quarter </a:t>
                      </a:r>
                      <a:r>
                        <a:rPr lang="en-US" sz="1600" dirty="0"/>
                        <a:t>updating RIMPs</a:t>
                      </a:r>
                    </a:p>
                  </a:txBody>
                  <a:tcPr/>
                </a:tc>
                <a:tc>
                  <a:txBody>
                    <a:bodyPr/>
                    <a:lstStyle/>
                    <a:p>
                      <a:pPr algn="ctr" fontAlgn="ctr"/>
                      <a:r>
                        <a:rPr lang="en-US" sz="1800" b="0" i="0" u="none" strike="noStrike" dirty="0">
                          <a:solidFill>
                            <a:srgbClr val="000000"/>
                          </a:solidFill>
                          <a:effectLst/>
                          <a:latin typeface="Calibri" panose="020F0502020204030204" pitchFamily="34" charset="0"/>
                        </a:rPr>
                        <a:t>9.0</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8.7</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8.7</a:t>
                      </a:r>
                    </a:p>
                  </a:txBody>
                  <a:tcPr marL="6350" marR="6350" marT="6350" marB="0" anchor="ctr"/>
                </a:tc>
                <a:tc>
                  <a:txBody>
                    <a:bodyPr/>
                    <a:lstStyle/>
                    <a:p>
                      <a:pPr algn="ctr" fontAlgn="ctr"/>
                      <a:r>
                        <a:rPr lang="en-US" sz="1800" b="0" i="0" u="none" strike="noStrike">
                          <a:solidFill>
                            <a:srgbClr val="000000"/>
                          </a:solidFill>
                          <a:effectLst/>
                          <a:latin typeface="Calibri" panose="020F0502020204030204" pitchFamily="34" charset="0"/>
                        </a:rPr>
                        <a:t>13.4</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9.9</a:t>
                      </a:r>
                    </a:p>
                  </a:txBody>
                  <a:tcPr marL="6350" marR="6350" marT="6350" marB="0" anchor="ctr"/>
                </a:tc>
                <a:extLst>
                  <a:ext uri="{0D108BD9-81ED-4DB2-BD59-A6C34878D82A}">
                    <a16:rowId xmlns:a16="http://schemas.microsoft.com/office/drawing/2014/main" val="349629029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Percentage of task accomplished during the workday</a:t>
                      </a:r>
                    </a:p>
                  </a:txBody>
                  <a:tcPr/>
                </a:tc>
                <a:tc>
                  <a:txBody>
                    <a:bodyPr/>
                    <a:lstStyle/>
                    <a:p>
                      <a:pPr algn="ctr" fontAlgn="ctr"/>
                      <a:r>
                        <a:rPr lang="en-US" sz="1800" b="0" i="0" u="none" strike="noStrike" dirty="0">
                          <a:solidFill>
                            <a:srgbClr val="000000"/>
                          </a:solidFill>
                          <a:effectLst/>
                          <a:latin typeface="Calibri" panose="020F0502020204030204" pitchFamily="34" charset="0"/>
                        </a:rPr>
                        <a:t> </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 </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 </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 </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 </a:t>
                      </a:r>
                    </a:p>
                  </a:txBody>
                  <a:tcPr marL="6350" marR="6350" marT="6350" marB="0" anchor="ctr"/>
                </a:tc>
                <a:extLst>
                  <a:ext uri="{0D108BD9-81ED-4DB2-BD59-A6C34878D82A}">
                    <a16:rowId xmlns:a16="http://schemas.microsoft.com/office/drawing/2014/main" val="3506307036"/>
                  </a:ext>
                </a:extLst>
              </a:tr>
              <a:tr h="370840">
                <a:tc>
                  <a:txBody>
                    <a:bodyPr/>
                    <a:lstStyle/>
                    <a:p>
                      <a:r>
                        <a:rPr lang="en-US" sz="1600" dirty="0"/>
                        <a:t>Days of instruction lost due to progress monitoring</a:t>
                      </a:r>
                    </a:p>
                  </a:txBody>
                  <a:tcPr/>
                </a:tc>
                <a:tc>
                  <a:txBody>
                    <a:bodyPr/>
                    <a:lstStyle/>
                    <a:p>
                      <a:pPr algn="ctr" fontAlgn="ctr"/>
                      <a:r>
                        <a:rPr lang="en-US" sz="1800" b="0" i="0" u="none" strike="noStrike" dirty="0">
                          <a:solidFill>
                            <a:srgbClr val="000000"/>
                          </a:solidFill>
                          <a:effectLst/>
                          <a:latin typeface="Calibri" panose="020F0502020204030204" pitchFamily="34" charset="0"/>
                        </a:rPr>
                        <a:t> </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 </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 </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 </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 </a:t>
                      </a:r>
                    </a:p>
                  </a:txBody>
                  <a:tcPr marL="6350" marR="6350" marT="6350" marB="0" anchor="ctr"/>
                </a:tc>
                <a:extLst>
                  <a:ext uri="{0D108BD9-81ED-4DB2-BD59-A6C34878D82A}">
                    <a16:rowId xmlns:a16="http://schemas.microsoft.com/office/drawing/2014/main" val="3590180246"/>
                  </a:ext>
                </a:extLst>
              </a:tr>
            </a:tbl>
          </a:graphicData>
        </a:graphic>
      </p:graphicFrame>
      <p:graphicFrame>
        <p:nvGraphicFramePr>
          <p:cNvPr id="10" name="Content Placeholder 1">
            <a:extLst>
              <a:ext uri="{FF2B5EF4-FFF2-40B4-BE49-F238E27FC236}">
                <a16:creationId xmlns:a16="http://schemas.microsoft.com/office/drawing/2014/main" id="{1B72C019-41EF-4CF8-925B-591653B79930}"/>
              </a:ext>
            </a:extLst>
          </p:cNvPr>
          <p:cNvGraphicFramePr>
            <a:graphicFrameLocks/>
          </p:cNvGraphicFramePr>
          <p:nvPr>
            <p:extLst>
              <p:ext uri="{D42A27DB-BD31-4B8C-83A1-F6EECF244321}">
                <p14:modId xmlns:p14="http://schemas.microsoft.com/office/powerpoint/2010/main" val="110869099"/>
              </p:ext>
            </p:extLst>
          </p:nvPr>
        </p:nvGraphicFramePr>
        <p:xfrm>
          <a:off x="321736" y="1879255"/>
          <a:ext cx="8534399" cy="2590800"/>
        </p:xfrm>
        <a:graphic>
          <a:graphicData uri="http://schemas.openxmlformats.org/drawingml/2006/table">
            <a:tbl>
              <a:tblPr firstRow="1" bandRow="1">
                <a:tableStyleId>{5C22544A-7EE6-4342-B048-85BDC9FD1C3A}</a:tableStyleId>
              </a:tblPr>
              <a:tblGrid>
                <a:gridCol w="4583289">
                  <a:extLst>
                    <a:ext uri="{9D8B030D-6E8A-4147-A177-3AD203B41FA5}">
                      <a16:colId xmlns:a16="http://schemas.microsoft.com/office/drawing/2014/main" val="1412570387"/>
                    </a:ext>
                  </a:extLst>
                </a:gridCol>
                <a:gridCol w="790222">
                  <a:extLst>
                    <a:ext uri="{9D8B030D-6E8A-4147-A177-3AD203B41FA5}">
                      <a16:colId xmlns:a16="http://schemas.microsoft.com/office/drawing/2014/main" val="122892889"/>
                    </a:ext>
                  </a:extLst>
                </a:gridCol>
                <a:gridCol w="869244">
                  <a:extLst>
                    <a:ext uri="{9D8B030D-6E8A-4147-A177-3AD203B41FA5}">
                      <a16:colId xmlns:a16="http://schemas.microsoft.com/office/drawing/2014/main" val="3871995465"/>
                    </a:ext>
                  </a:extLst>
                </a:gridCol>
                <a:gridCol w="790222">
                  <a:extLst>
                    <a:ext uri="{9D8B030D-6E8A-4147-A177-3AD203B41FA5}">
                      <a16:colId xmlns:a16="http://schemas.microsoft.com/office/drawing/2014/main" val="2274678773"/>
                    </a:ext>
                  </a:extLst>
                </a:gridCol>
                <a:gridCol w="711200">
                  <a:extLst>
                    <a:ext uri="{9D8B030D-6E8A-4147-A177-3AD203B41FA5}">
                      <a16:colId xmlns:a16="http://schemas.microsoft.com/office/drawing/2014/main" val="4290844666"/>
                    </a:ext>
                  </a:extLst>
                </a:gridCol>
                <a:gridCol w="790222">
                  <a:extLst>
                    <a:ext uri="{9D8B030D-6E8A-4147-A177-3AD203B41FA5}">
                      <a16:colId xmlns:a16="http://schemas.microsoft.com/office/drawing/2014/main" val="3991481486"/>
                    </a:ext>
                  </a:extLst>
                </a:gridCol>
              </a:tblGrid>
              <a:tr h="142240">
                <a:tc>
                  <a:txBody>
                    <a:bodyPr/>
                    <a:lstStyle/>
                    <a:p>
                      <a:endParaRPr lang="en-US" dirty="0"/>
                    </a:p>
                  </a:txBody>
                  <a:tcPr/>
                </a:tc>
                <a:tc>
                  <a:txBody>
                    <a:bodyPr/>
                    <a:lstStyle/>
                    <a:p>
                      <a:pPr algn="ctr"/>
                      <a:r>
                        <a:rPr lang="en-US" dirty="0"/>
                        <a:t>K</a:t>
                      </a:r>
                    </a:p>
                  </a:txBody>
                  <a:tcPr/>
                </a:tc>
                <a:tc>
                  <a:txBody>
                    <a:bodyPr/>
                    <a:lstStyle/>
                    <a:p>
                      <a:pPr algn="ctr"/>
                      <a:r>
                        <a:rPr lang="en-US" dirty="0"/>
                        <a:t>1</a:t>
                      </a:r>
                    </a:p>
                  </a:txBody>
                  <a:tcPr/>
                </a:tc>
                <a:tc>
                  <a:txBody>
                    <a:bodyPr/>
                    <a:lstStyle/>
                    <a:p>
                      <a:pPr algn="ctr"/>
                      <a:r>
                        <a:rPr lang="en-US" dirty="0"/>
                        <a:t>2</a:t>
                      </a:r>
                    </a:p>
                  </a:txBody>
                  <a:tcPr/>
                </a:tc>
                <a:tc>
                  <a:txBody>
                    <a:bodyPr/>
                    <a:lstStyle/>
                    <a:p>
                      <a:pPr algn="ctr"/>
                      <a:r>
                        <a:rPr lang="en-US" dirty="0"/>
                        <a:t>3</a:t>
                      </a:r>
                    </a:p>
                  </a:txBody>
                  <a:tcPr/>
                </a:tc>
                <a:tc>
                  <a:txBody>
                    <a:bodyPr/>
                    <a:lstStyle/>
                    <a:p>
                      <a:pPr algn="ctr"/>
                      <a:r>
                        <a:rPr lang="en-US" dirty="0"/>
                        <a:t>All</a:t>
                      </a:r>
                    </a:p>
                  </a:txBody>
                  <a:tcPr/>
                </a:tc>
                <a:extLst>
                  <a:ext uri="{0D108BD9-81ED-4DB2-BD59-A6C34878D82A}">
                    <a16:rowId xmlns:a16="http://schemas.microsoft.com/office/drawing/2014/main" val="754400614"/>
                  </a:ext>
                </a:extLst>
              </a:tr>
              <a:tr h="370840">
                <a:tc>
                  <a:txBody>
                    <a:bodyPr/>
                    <a:lstStyle/>
                    <a:p>
                      <a:r>
                        <a:rPr lang="en-US" sz="1600" dirty="0"/>
                        <a:t>Students on a first quarter RIMP</a:t>
                      </a:r>
                    </a:p>
                  </a:txBody>
                  <a:tcPr/>
                </a:tc>
                <a:tc>
                  <a:txBody>
                    <a:bodyPr/>
                    <a:lstStyle/>
                    <a:p>
                      <a:pPr algn="ctr" fontAlgn="ctr"/>
                      <a:r>
                        <a:rPr lang="en-US" sz="1800" b="0" i="0" u="none" strike="noStrike" dirty="0">
                          <a:solidFill>
                            <a:srgbClr val="000000"/>
                          </a:solidFill>
                          <a:effectLst/>
                          <a:latin typeface="Calibri" panose="020F0502020204030204" pitchFamily="34" charset="0"/>
                        </a:rPr>
                        <a:t>11.3</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12.7</a:t>
                      </a:r>
                    </a:p>
                  </a:txBody>
                  <a:tcPr marL="6350" marR="6350" marT="6350" marB="0" anchor="ctr"/>
                </a:tc>
                <a:tc>
                  <a:txBody>
                    <a:bodyPr/>
                    <a:lstStyle/>
                    <a:p>
                      <a:pPr algn="ctr" fontAlgn="ctr"/>
                      <a:r>
                        <a:rPr lang="en-US" sz="1800" b="0" i="0" u="none" strike="noStrike">
                          <a:solidFill>
                            <a:srgbClr val="000000"/>
                          </a:solidFill>
                          <a:effectLst/>
                          <a:latin typeface="Calibri" panose="020F0502020204030204" pitchFamily="34" charset="0"/>
                        </a:rPr>
                        <a:t>9.5</a:t>
                      </a:r>
                    </a:p>
                  </a:txBody>
                  <a:tcPr marL="6350" marR="6350" marT="6350" marB="0" anchor="ctr"/>
                </a:tc>
                <a:tc>
                  <a:txBody>
                    <a:bodyPr/>
                    <a:lstStyle/>
                    <a:p>
                      <a:pPr algn="ctr" fontAlgn="ctr"/>
                      <a:r>
                        <a:rPr lang="en-US" sz="1800" b="0" i="0" u="none" strike="noStrike">
                          <a:solidFill>
                            <a:srgbClr val="000000"/>
                          </a:solidFill>
                          <a:effectLst/>
                          <a:latin typeface="Calibri" panose="020F0502020204030204" pitchFamily="34" charset="0"/>
                        </a:rPr>
                        <a:t>15.2</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12.2</a:t>
                      </a:r>
                    </a:p>
                  </a:txBody>
                  <a:tcPr marL="6350" marR="6350" marT="6350" marB="0" anchor="ctr"/>
                </a:tc>
                <a:extLst>
                  <a:ext uri="{0D108BD9-81ED-4DB2-BD59-A6C34878D82A}">
                    <a16:rowId xmlns:a16="http://schemas.microsoft.com/office/drawing/2014/main" val="2426793566"/>
                  </a:ext>
                </a:extLst>
              </a:tr>
              <a:tr h="370840">
                <a:tc>
                  <a:txBody>
                    <a:bodyPr/>
                    <a:lstStyle/>
                    <a:p>
                      <a:r>
                        <a:rPr lang="en-US" sz="1600" dirty="0"/>
                        <a:t>Total hours spent creating RIMPS first quarter</a:t>
                      </a:r>
                    </a:p>
                  </a:txBody>
                  <a:tcPr/>
                </a:tc>
                <a:tc>
                  <a:txBody>
                    <a:bodyPr/>
                    <a:lstStyle/>
                    <a:p>
                      <a:pPr algn="ctr" fontAlgn="ctr"/>
                      <a:r>
                        <a:rPr lang="en-US" sz="1800" b="0" i="0" u="none" strike="noStrike" dirty="0">
                          <a:solidFill>
                            <a:srgbClr val="000000"/>
                          </a:solidFill>
                          <a:effectLst/>
                          <a:latin typeface="Calibri" panose="020F0502020204030204" pitchFamily="34" charset="0"/>
                        </a:rPr>
                        <a:t>8.4</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6.9</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19.1</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10.8</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11.0</a:t>
                      </a:r>
                    </a:p>
                  </a:txBody>
                  <a:tcPr marL="6350" marR="6350" marT="6350" marB="0" anchor="ctr"/>
                </a:tc>
                <a:extLst>
                  <a:ext uri="{0D108BD9-81ED-4DB2-BD59-A6C34878D82A}">
                    <a16:rowId xmlns:a16="http://schemas.microsoft.com/office/drawing/2014/main" val="3173664872"/>
                  </a:ext>
                </a:extLst>
              </a:tr>
              <a:tr h="370840">
                <a:tc>
                  <a:txBody>
                    <a:bodyPr/>
                    <a:lstStyle/>
                    <a:p>
                      <a:r>
                        <a:rPr lang="en-US" sz="1600" dirty="0"/>
                        <a:t>Percentage of task accomplished during the workday</a:t>
                      </a:r>
                    </a:p>
                  </a:txBody>
                  <a:tcPr/>
                </a:tc>
                <a:tc>
                  <a:txBody>
                    <a:bodyPr/>
                    <a:lstStyle/>
                    <a:p>
                      <a:pPr algn="ctr" fontAlgn="ctr"/>
                      <a:r>
                        <a:rPr lang="en-US" sz="1800" b="0" i="0" u="none" strike="noStrike" dirty="0">
                          <a:solidFill>
                            <a:srgbClr val="000000"/>
                          </a:solidFill>
                          <a:effectLst/>
                          <a:latin typeface="Calibri" panose="020F0502020204030204" pitchFamily="34" charset="0"/>
                        </a:rPr>
                        <a:t>38.1%</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43.2%</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78.5%</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40.4%</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55.0%</a:t>
                      </a:r>
                    </a:p>
                  </a:txBody>
                  <a:tcPr marL="6350" marR="6350" marT="6350" marB="0" anchor="ctr"/>
                </a:tc>
                <a:extLst>
                  <a:ext uri="{0D108BD9-81ED-4DB2-BD59-A6C34878D82A}">
                    <a16:rowId xmlns:a16="http://schemas.microsoft.com/office/drawing/2014/main" val="1331733422"/>
                  </a:ext>
                </a:extLst>
              </a:tr>
              <a:tr h="370840">
                <a:tc>
                  <a:txBody>
                    <a:bodyPr/>
                    <a:lstStyle/>
                    <a:p>
                      <a:r>
                        <a:rPr lang="en-US" sz="1600" dirty="0"/>
                        <a:t>Hours spent </a:t>
                      </a:r>
                      <a:r>
                        <a:rPr lang="en-US" sz="1600" u="sng" dirty="0"/>
                        <a:t>per quarter </a:t>
                      </a:r>
                      <a:r>
                        <a:rPr lang="en-US" sz="1600" dirty="0"/>
                        <a:t>updating RIMPs</a:t>
                      </a:r>
                    </a:p>
                  </a:txBody>
                  <a:tcPr/>
                </a:tc>
                <a:tc>
                  <a:txBody>
                    <a:bodyPr/>
                    <a:lstStyle/>
                    <a:p>
                      <a:pPr algn="ctr" fontAlgn="ctr"/>
                      <a:r>
                        <a:rPr lang="en-US" sz="1800" b="0" i="0" u="none" strike="noStrike" dirty="0">
                          <a:solidFill>
                            <a:srgbClr val="000000"/>
                          </a:solidFill>
                          <a:effectLst/>
                          <a:latin typeface="Calibri" panose="020F0502020204030204" pitchFamily="34" charset="0"/>
                        </a:rPr>
                        <a:t> </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 </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 </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 </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 </a:t>
                      </a:r>
                    </a:p>
                  </a:txBody>
                  <a:tcPr marL="6350" marR="6350" marT="6350" marB="0" anchor="ctr"/>
                </a:tc>
                <a:extLst>
                  <a:ext uri="{0D108BD9-81ED-4DB2-BD59-A6C34878D82A}">
                    <a16:rowId xmlns:a16="http://schemas.microsoft.com/office/drawing/2014/main" val="349629029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Percentage of task accomplished during the workday</a:t>
                      </a:r>
                    </a:p>
                  </a:txBody>
                  <a:tcPr/>
                </a:tc>
                <a:tc>
                  <a:txBody>
                    <a:bodyPr/>
                    <a:lstStyle/>
                    <a:p>
                      <a:pPr algn="ctr" fontAlgn="ctr"/>
                      <a:r>
                        <a:rPr lang="en-US" sz="1800" b="0" i="0" u="none" strike="noStrike" dirty="0">
                          <a:solidFill>
                            <a:srgbClr val="000000"/>
                          </a:solidFill>
                          <a:effectLst/>
                          <a:latin typeface="Calibri" panose="020F0502020204030204" pitchFamily="34" charset="0"/>
                        </a:rPr>
                        <a:t> </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 </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 </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 </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 </a:t>
                      </a:r>
                    </a:p>
                  </a:txBody>
                  <a:tcPr marL="6350" marR="6350" marT="6350" marB="0" anchor="ctr"/>
                </a:tc>
                <a:extLst>
                  <a:ext uri="{0D108BD9-81ED-4DB2-BD59-A6C34878D82A}">
                    <a16:rowId xmlns:a16="http://schemas.microsoft.com/office/drawing/2014/main" val="3506307036"/>
                  </a:ext>
                </a:extLst>
              </a:tr>
              <a:tr h="370840">
                <a:tc>
                  <a:txBody>
                    <a:bodyPr/>
                    <a:lstStyle/>
                    <a:p>
                      <a:r>
                        <a:rPr lang="en-US" sz="1600" dirty="0"/>
                        <a:t>Days of instruction lost due to progress monitoring</a:t>
                      </a:r>
                    </a:p>
                  </a:txBody>
                  <a:tcPr/>
                </a:tc>
                <a:tc>
                  <a:txBody>
                    <a:bodyPr/>
                    <a:lstStyle/>
                    <a:p>
                      <a:pPr algn="ctr" fontAlgn="ctr"/>
                      <a:r>
                        <a:rPr lang="en-US" sz="1800" b="0" i="0" u="none" strike="noStrike" dirty="0">
                          <a:solidFill>
                            <a:srgbClr val="000000"/>
                          </a:solidFill>
                          <a:effectLst/>
                          <a:latin typeface="Calibri" panose="020F0502020204030204" pitchFamily="34" charset="0"/>
                        </a:rPr>
                        <a:t> </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 </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 </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 </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 </a:t>
                      </a:r>
                    </a:p>
                  </a:txBody>
                  <a:tcPr marL="6350" marR="6350" marT="6350" marB="0" anchor="ctr"/>
                </a:tc>
                <a:extLst>
                  <a:ext uri="{0D108BD9-81ED-4DB2-BD59-A6C34878D82A}">
                    <a16:rowId xmlns:a16="http://schemas.microsoft.com/office/drawing/2014/main" val="3590180246"/>
                  </a:ext>
                </a:extLst>
              </a:tr>
            </a:tbl>
          </a:graphicData>
        </a:graphic>
      </p:graphicFrame>
      <p:graphicFrame>
        <p:nvGraphicFramePr>
          <p:cNvPr id="11" name="Content Placeholder 1">
            <a:extLst>
              <a:ext uri="{FF2B5EF4-FFF2-40B4-BE49-F238E27FC236}">
                <a16:creationId xmlns:a16="http://schemas.microsoft.com/office/drawing/2014/main" id="{D5AA0FA9-5E5D-4F3C-AAEA-ACCD88AB6A0B}"/>
              </a:ext>
            </a:extLst>
          </p:cNvPr>
          <p:cNvGraphicFramePr>
            <a:graphicFrameLocks/>
          </p:cNvGraphicFramePr>
          <p:nvPr>
            <p:extLst>
              <p:ext uri="{D42A27DB-BD31-4B8C-83A1-F6EECF244321}">
                <p14:modId xmlns:p14="http://schemas.microsoft.com/office/powerpoint/2010/main" val="2912068870"/>
              </p:ext>
            </p:extLst>
          </p:nvPr>
        </p:nvGraphicFramePr>
        <p:xfrm>
          <a:off x="323851" y="1879255"/>
          <a:ext cx="8534399" cy="2590800"/>
        </p:xfrm>
        <a:graphic>
          <a:graphicData uri="http://schemas.openxmlformats.org/drawingml/2006/table">
            <a:tbl>
              <a:tblPr firstRow="1" bandRow="1">
                <a:tableStyleId>{5C22544A-7EE6-4342-B048-85BDC9FD1C3A}</a:tableStyleId>
              </a:tblPr>
              <a:tblGrid>
                <a:gridCol w="4583289">
                  <a:extLst>
                    <a:ext uri="{9D8B030D-6E8A-4147-A177-3AD203B41FA5}">
                      <a16:colId xmlns:a16="http://schemas.microsoft.com/office/drawing/2014/main" val="1412570387"/>
                    </a:ext>
                  </a:extLst>
                </a:gridCol>
                <a:gridCol w="790222">
                  <a:extLst>
                    <a:ext uri="{9D8B030D-6E8A-4147-A177-3AD203B41FA5}">
                      <a16:colId xmlns:a16="http://schemas.microsoft.com/office/drawing/2014/main" val="122892889"/>
                    </a:ext>
                  </a:extLst>
                </a:gridCol>
                <a:gridCol w="869244">
                  <a:extLst>
                    <a:ext uri="{9D8B030D-6E8A-4147-A177-3AD203B41FA5}">
                      <a16:colId xmlns:a16="http://schemas.microsoft.com/office/drawing/2014/main" val="3871995465"/>
                    </a:ext>
                  </a:extLst>
                </a:gridCol>
                <a:gridCol w="790222">
                  <a:extLst>
                    <a:ext uri="{9D8B030D-6E8A-4147-A177-3AD203B41FA5}">
                      <a16:colId xmlns:a16="http://schemas.microsoft.com/office/drawing/2014/main" val="2274678773"/>
                    </a:ext>
                  </a:extLst>
                </a:gridCol>
                <a:gridCol w="711200">
                  <a:extLst>
                    <a:ext uri="{9D8B030D-6E8A-4147-A177-3AD203B41FA5}">
                      <a16:colId xmlns:a16="http://schemas.microsoft.com/office/drawing/2014/main" val="4290844666"/>
                    </a:ext>
                  </a:extLst>
                </a:gridCol>
                <a:gridCol w="790222">
                  <a:extLst>
                    <a:ext uri="{9D8B030D-6E8A-4147-A177-3AD203B41FA5}">
                      <a16:colId xmlns:a16="http://schemas.microsoft.com/office/drawing/2014/main" val="3991481486"/>
                    </a:ext>
                  </a:extLst>
                </a:gridCol>
              </a:tblGrid>
              <a:tr h="0">
                <a:tc>
                  <a:txBody>
                    <a:bodyPr/>
                    <a:lstStyle/>
                    <a:p>
                      <a:endParaRPr lang="en-US" dirty="0"/>
                    </a:p>
                  </a:txBody>
                  <a:tcPr/>
                </a:tc>
                <a:tc>
                  <a:txBody>
                    <a:bodyPr/>
                    <a:lstStyle/>
                    <a:p>
                      <a:pPr algn="ctr"/>
                      <a:r>
                        <a:rPr lang="en-US" dirty="0"/>
                        <a:t>K</a:t>
                      </a:r>
                    </a:p>
                  </a:txBody>
                  <a:tcPr/>
                </a:tc>
                <a:tc>
                  <a:txBody>
                    <a:bodyPr/>
                    <a:lstStyle/>
                    <a:p>
                      <a:pPr algn="ctr"/>
                      <a:r>
                        <a:rPr lang="en-US" dirty="0"/>
                        <a:t>1</a:t>
                      </a:r>
                    </a:p>
                  </a:txBody>
                  <a:tcPr/>
                </a:tc>
                <a:tc>
                  <a:txBody>
                    <a:bodyPr/>
                    <a:lstStyle/>
                    <a:p>
                      <a:pPr algn="ctr"/>
                      <a:r>
                        <a:rPr lang="en-US" dirty="0"/>
                        <a:t>2</a:t>
                      </a:r>
                    </a:p>
                  </a:txBody>
                  <a:tcPr/>
                </a:tc>
                <a:tc>
                  <a:txBody>
                    <a:bodyPr/>
                    <a:lstStyle/>
                    <a:p>
                      <a:pPr algn="ctr"/>
                      <a:r>
                        <a:rPr lang="en-US" dirty="0"/>
                        <a:t>3</a:t>
                      </a:r>
                    </a:p>
                  </a:txBody>
                  <a:tcPr/>
                </a:tc>
                <a:tc>
                  <a:txBody>
                    <a:bodyPr/>
                    <a:lstStyle/>
                    <a:p>
                      <a:pPr algn="ctr"/>
                      <a:r>
                        <a:rPr lang="en-US" dirty="0"/>
                        <a:t>All</a:t>
                      </a:r>
                    </a:p>
                  </a:txBody>
                  <a:tcPr/>
                </a:tc>
                <a:extLst>
                  <a:ext uri="{0D108BD9-81ED-4DB2-BD59-A6C34878D82A}">
                    <a16:rowId xmlns:a16="http://schemas.microsoft.com/office/drawing/2014/main" val="754400614"/>
                  </a:ext>
                </a:extLst>
              </a:tr>
              <a:tr h="370840">
                <a:tc>
                  <a:txBody>
                    <a:bodyPr/>
                    <a:lstStyle/>
                    <a:p>
                      <a:r>
                        <a:rPr lang="en-US" sz="1600" dirty="0"/>
                        <a:t>Students on a first quarter RIMP</a:t>
                      </a:r>
                    </a:p>
                  </a:txBody>
                  <a:tcPr/>
                </a:tc>
                <a:tc>
                  <a:txBody>
                    <a:bodyPr/>
                    <a:lstStyle/>
                    <a:p>
                      <a:pPr algn="ctr" fontAlgn="ctr"/>
                      <a:r>
                        <a:rPr lang="en-US" sz="1800" b="0" i="0" u="none" strike="noStrike" dirty="0">
                          <a:solidFill>
                            <a:srgbClr val="000000"/>
                          </a:solidFill>
                          <a:effectLst/>
                          <a:latin typeface="Calibri" panose="020F0502020204030204" pitchFamily="34" charset="0"/>
                        </a:rPr>
                        <a:t>11.3</a:t>
                      </a:r>
                    </a:p>
                  </a:txBody>
                  <a:tcPr marL="6350" marR="6350" marT="6350" marB="0" anchor="ctr"/>
                </a:tc>
                <a:tc>
                  <a:txBody>
                    <a:bodyPr/>
                    <a:lstStyle/>
                    <a:p>
                      <a:pPr algn="ctr" fontAlgn="ctr"/>
                      <a:r>
                        <a:rPr lang="en-US" sz="1800" b="0" i="0" u="none" strike="noStrike">
                          <a:solidFill>
                            <a:srgbClr val="000000"/>
                          </a:solidFill>
                          <a:effectLst/>
                          <a:latin typeface="Calibri" panose="020F0502020204030204" pitchFamily="34" charset="0"/>
                        </a:rPr>
                        <a:t>12.7</a:t>
                      </a:r>
                    </a:p>
                  </a:txBody>
                  <a:tcPr marL="6350" marR="6350" marT="6350" marB="0" anchor="ctr"/>
                </a:tc>
                <a:tc>
                  <a:txBody>
                    <a:bodyPr/>
                    <a:lstStyle/>
                    <a:p>
                      <a:pPr algn="ctr" fontAlgn="ctr"/>
                      <a:r>
                        <a:rPr lang="en-US" sz="1800" b="0" i="0" u="none" strike="noStrike">
                          <a:solidFill>
                            <a:srgbClr val="000000"/>
                          </a:solidFill>
                          <a:effectLst/>
                          <a:latin typeface="Calibri" panose="020F0502020204030204" pitchFamily="34" charset="0"/>
                        </a:rPr>
                        <a:t>9.5</a:t>
                      </a:r>
                    </a:p>
                  </a:txBody>
                  <a:tcPr marL="6350" marR="6350" marT="6350" marB="0" anchor="ctr"/>
                </a:tc>
                <a:tc>
                  <a:txBody>
                    <a:bodyPr/>
                    <a:lstStyle/>
                    <a:p>
                      <a:pPr algn="ctr" fontAlgn="ctr"/>
                      <a:r>
                        <a:rPr lang="en-US" sz="1800" b="0" i="0" u="none" strike="noStrike">
                          <a:solidFill>
                            <a:srgbClr val="000000"/>
                          </a:solidFill>
                          <a:effectLst/>
                          <a:latin typeface="Calibri" panose="020F0502020204030204" pitchFamily="34" charset="0"/>
                        </a:rPr>
                        <a:t>15.2</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12.2</a:t>
                      </a:r>
                    </a:p>
                  </a:txBody>
                  <a:tcPr marL="6350" marR="6350" marT="6350" marB="0" anchor="ctr"/>
                </a:tc>
                <a:extLst>
                  <a:ext uri="{0D108BD9-81ED-4DB2-BD59-A6C34878D82A}">
                    <a16:rowId xmlns:a16="http://schemas.microsoft.com/office/drawing/2014/main" val="2426793566"/>
                  </a:ext>
                </a:extLst>
              </a:tr>
              <a:tr h="370840">
                <a:tc>
                  <a:txBody>
                    <a:bodyPr/>
                    <a:lstStyle/>
                    <a:p>
                      <a:r>
                        <a:rPr lang="en-US" sz="1600" dirty="0"/>
                        <a:t>Total hours spent creating RIMPS first quarter</a:t>
                      </a:r>
                    </a:p>
                  </a:txBody>
                  <a:tcPr/>
                </a:tc>
                <a:tc>
                  <a:txBody>
                    <a:bodyPr/>
                    <a:lstStyle/>
                    <a:p>
                      <a:pPr algn="ctr" fontAlgn="ctr"/>
                      <a:r>
                        <a:rPr lang="en-US" sz="1800" b="0" i="0" u="none" strike="noStrike" dirty="0">
                          <a:solidFill>
                            <a:srgbClr val="000000"/>
                          </a:solidFill>
                          <a:effectLst/>
                          <a:latin typeface="Calibri" panose="020F0502020204030204" pitchFamily="34" charset="0"/>
                        </a:rPr>
                        <a:t>8.4</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6.9</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19.1</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10.8</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11.0</a:t>
                      </a:r>
                    </a:p>
                  </a:txBody>
                  <a:tcPr marL="6350" marR="6350" marT="6350" marB="0" anchor="ctr"/>
                </a:tc>
                <a:extLst>
                  <a:ext uri="{0D108BD9-81ED-4DB2-BD59-A6C34878D82A}">
                    <a16:rowId xmlns:a16="http://schemas.microsoft.com/office/drawing/2014/main" val="3173664872"/>
                  </a:ext>
                </a:extLst>
              </a:tr>
              <a:tr h="370840">
                <a:tc>
                  <a:txBody>
                    <a:bodyPr/>
                    <a:lstStyle/>
                    <a:p>
                      <a:r>
                        <a:rPr lang="en-US" sz="1600" dirty="0"/>
                        <a:t>Percentage of task accomplished during the workday</a:t>
                      </a:r>
                    </a:p>
                  </a:txBody>
                  <a:tcPr/>
                </a:tc>
                <a:tc>
                  <a:txBody>
                    <a:bodyPr/>
                    <a:lstStyle/>
                    <a:p>
                      <a:pPr algn="ctr" fontAlgn="ctr"/>
                      <a:r>
                        <a:rPr lang="en-US" sz="1800" b="0" i="0" u="none" strike="noStrike" dirty="0">
                          <a:solidFill>
                            <a:srgbClr val="000000"/>
                          </a:solidFill>
                          <a:effectLst/>
                          <a:latin typeface="Calibri" panose="020F0502020204030204" pitchFamily="34" charset="0"/>
                        </a:rPr>
                        <a:t> </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 </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 </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 </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 </a:t>
                      </a:r>
                    </a:p>
                  </a:txBody>
                  <a:tcPr marL="6350" marR="6350" marT="6350" marB="0" anchor="ctr"/>
                </a:tc>
                <a:extLst>
                  <a:ext uri="{0D108BD9-81ED-4DB2-BD59-A6C34878D82A}">
                    <a16:rowId xmlns:a16="http://schemas.microsoft.com/office/drawing/2014/main" val="1331733422"/>
                  </a:ext>
                </a:extLst>
              </a:tr>
              <a:tr h="370840">
                <a:tc>
                  <a:txBody>
                    <a:bodyPr/>
                    <a:lstStyle/>
                    <a:p>
                      <a:r>
                        <a:rPr lang="en-US" sz="1600" dirty="0"/>
                        <a:t>Hours spent </a:t>
                      </a:r>
                      <a:r>
                        <a:rPr lang="en-US" sz="1600" u="sng" dirty="0"/>
                        <a:t>per quarter </a:t>
                      </a:r>
                      <a:r>
                        <a:rPr lang="en-US" sz="1600" dirty="0"/>
                        <a:t>updating RIMPs</a:t>
                      </a:r>
                    </a:p>
                  </a:txBody>
                  <a:tcPr/>
                </a:tc>
                <a:tc>
                  <a:txBody>
                    <a:bodyPr/>
                    <a:lstStyle/>
                    <a:p>
                      <a:pPr algn="ctr" fontAlgn="ctr"/>
                      <a:r>
                        <a:rPr lang="en-US" sz="1800" b="0" i="0" u="none" strike="noStrike" dirty="0">
                          <a:solidFill>
                            <a:srgbClr val="000000"/>
                          </a:solidFill>
                          <a:effectLst/>
                          <a:latin typeface="Calibri" panose="020F0502020204030204" pitchFamily="34" charset="0"/>
                        </a:rPr>
                        <a:t> </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 </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 </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 </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 </a:t>
                      </a:r>
                    </a:p>
                  </a:txBody>
                  <a:tcPr marL="6350" marR="6350" marT="6350" marB="0" anchor="ctr"/>
                </a:tc>
                <a:extLst>
                  <a:ext uri="{0D108BD9-81ED-4DB2-BD59-A6C34878D82A}">
                    <a16:rowId xmlns:a16="http://schemas.microsoft.com/office/drawing/2014/main" val="349629029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Percentage of task accomplished during the workday</a:t>
                      </a:r>
                    </a:p>
                  </a:txBody>
                  <a:tcPr/>
                </a:tc>
                <a:tc>
                  <a:txBody>
                    <a:bodyPr/>
                    <a:lstStyle/>
                    <a:p>
                      <a:pPr algn="ctr" fontAlgn="ctr"/>
                      <a:r>
                        <a:rPr lang="en-US" sz="1800" b="0" i="0" u="none" strike="noStrike" dirty="0">
                          <a:solidFill>
                            <a:srgbClr val="000000"/>
                          </a:solidFill>
                          <a:effectLst/>
                          <a:latin typeface="Calibri" panose="020F0502020204030204" pitchFamily="34" charset="0"/>
                        </a:rPr>
                        <a:t> </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 </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 </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 </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 </a:t>
                      </a:r>
                    </a:p>
                  </a:txBody>
                  <a:tcPr marL="6350" marR="6350" marT="6350" marB="0" anchor="ctr"/>
                </a:tc>
                <a:extLst>
                  <a:ext uri="{0D108BD9-81ED-4DB2-BD59-A6C34878D82A}">
                    <a16:rowId xmlns:a16="http://schemas.microsoft.com/office/drawing/2014/main" val="3506307036"/>
                  </a:ext>
                </a:extLst>
              </a:tr>
              <a:tr h="370840">
                <a:tc>
                  <a:txBody>
                    <a:bodyPr/>
                    <a:lstStyle/>
                    <a:p>
                      <a:r>
                        <a:rPr lang="en-US" sz="1600" dirty="0"/>
                        <a:t>Days of instruction lost due to progress monitoring</a:t>
                      </a:r>
                    </a:p>
                  </a:txBody>
                  <a:tcPr/>
                </a:tc>
                <a:tc>
                  <a:txBody>
                    <a:bodyPr/>
                    <a:lstStyle/>
                    <a:p>
                      <a:pPr algn="ctr" fontAlgn="ctr"/>
                      <a:r>
                        <a:rPr lang="en-US" sz="1800" b="0" i="0" u="none" strike="noStrike" dirty="0">
                          <a:solidFill>
                            <a:srgbClr val="000000"/>
                          </a:solidFill>
                          <a:effectLst/>
                          <a:latin typeface="Calibri" panose="020F0502020204030204" pitchFamily="34" charset="0"/>
                        </a:rPr>
                        <a:t> </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 </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 </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 </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 </a:t>
                      </a:r>
                    </a:p>
                  </a:txBody>
                  <a:tcPr marL="6350" marR="6350" marT="6350" marB="0" anchor="ctr"/>
                </a:tc>
                <a:extLst>
                  <a:ext uri="{0D108BD9-81ED-4DB2-BD59-A6C34878D82A}">
                    <a16:rowId xmlns:a16="http://schemas.microsoft.com/office/drawing/2014/main" val="3590180246"/>
                  </a:ext>
                </a:extLst>
              </a:tr>
            </a:tbl>
          </a:graphicData>
        </a:graphic>
      </p:graphicFrame>
      <p:graphicFrame>
        <p:nvGraphicFramePr>
          <p:cNvPr id="12" name="Content Placeholder 1">
            <a:extLst>
              <a:ext uri="{FF2B5EF4-FFF2-40B4-BE49-F238E27FC236}">
                <a16:creationId xmlns:a16="http://schemas.microsoft.com/office/drawing/2014/main" id="{C6D228FC-49AE-48B7-BAA9-3CF9350475B4}"/>
              </a:ext>
            </a:extLst>
          </p:cNvPr>
          <p:cNvGraphicFramePr>
            <a:graphicFrameLocks/>
          </p:cNvGraphicFramePr>
          <p:nvPr>
            <p:extLst>
              <p:ext uri="{D42A27DB-BD31-4B8C-83A1-F6EECF244321}">
                <p14:modId xmlns:p14="http://schemas.microsoft.com/office/powerpoint/2010/main" val="313843"/>
              </p:ext>
            </p:extLst>
          </p:nvPr>
        </p:nvGraphicFramePr>
        <p:xfrm>
          <a:off x="323852" y="1874175"/>
          <a:ext cx="8534399" cy="2595880"/>
        </p:xfrm>
        <a:graphic>
          <a:graphicData uri="http://schemas.openxmlformats.org/drawingml/2006/table">
            <a:tbl>
              <a:tblPr firstRow="1" bandRow="1">
                <a:tableStyleId>{5C22544A-7EE6-4342-B048-85BDC9FD1C3A}</a:tableStyleId>
              </a:tblPr>
              <a:tblGrid>
                <a:gridCol w="4583289">
                  <a:extLst>
                    <a:ext uri="{9D8B030D-6E8A-4147-A177-3AD203B41FA5}">
                      <a16:colId xmlns:a16="http://schemas.microsoft.com/office/drawing/2014/main" val="1412570387"/>
                    </a:ext>
                  </a:extLst>
                </a:gridCol>
                <a:gridCol w="790222">
                  <a:extLst>
                    <a:ext uri="{9D8B030D-6E8A-4147-A177-3AD203B41FA5}">
                      <a16:colId xmlns:a16="http://schemas.microsoft.com/office/drawing/2014/main" val="122892889"/>
                    </a:ext>
                  </a:extLst>
                </a:gridCol>
                <a:gridCol w="869244">
                  <a:extLst>
                    <a:ext uri="{9D8B030D-6E8A-4147-A177-3AD203B41FA5}">
                      <a16:colId xmlns:a16="http://schemas.microsoft.com/office/drawing/2014/main" val="3871995465"/>
                    </a:ext>
                  </a:extLst>
                </a:gridCol>
                <a:gridCol w="790222">
                  <a:extLst>
                    <a:ext uri="{9D8B030D-6E8A-4147-A177-3AD203B41FA5}">
                      <a16:colId xmlns:a16="http://schemas.microsoft.com/office/drawing/2014/main" val="2274678773"/>
                    </a:ext>
                  </a:extLst>
                </a:gridCol>
                <a:gridCol w="711200">
                  <a:extLst>
                    <a:ext uri="{9D8B030D-6E8A-4147-A177-3AD203B41FA5}">
                      <a16:colId xmlns:a16="http://schemas.microsoft.com/office/drawing/2014/main" val="4290844666"/>
                    </a:ext>
                  </a:extLst>
                </a:gridCol>
                <a:gridCol w="790222">
                  <a:extLst>
                    <a:ext uri="{9D8B030D-6E8A-4147-A177-3AD203B41FA5}">
                      <a16:colId xmlns:a16="http://schemas.microsoft.com/office/drawing/2014/main" val="3991481486"/>
                    </a:ext>
                  </a:extLst>
                </a:gridCol>
              </a:tblGrid>
              <a:tr h="370840">
                <a:tc>
                  <a:txBody>
                    <a:bodyPr/>
                    <a:lstStyle/>
                    <a:p>
                      <a:endParaRPr lang="en-US" dirty="0"/>
                    </a:p>
                  </a:txBody>
                  <a:tcPr/>
                </a:tc>
                <a:tc>
                  <a:txBody>
                    <a:bodyPr/>
                    <a:lstStyle/>
                    <a:p>
                      <a:pPr algn="ctr"/>
                      <a:r>
                        <a:rPr lang="en-US" dirty="0"/>
                        <a:t>K</a:t>
                      </a:r>
                    </a:p>
                  </a:txBody>
                  <a:tcPr/>
                </a:tc>
                <a:tc>
                  <a:txBody>
                    <a:bodyPr/>
                    <a:lstStyle/>
                    <a:p>
                      <a:pPr algn="ctr"/>
                      <a:r>
                        <a:rPr lang="en-US" dirty="0"/>
                        <a:t>1</a:t>
                      </a:r>
                    </a:p>
                  </a:txBody>
                  <a:tcPr/>
                </a:tc>
                <a:tc>
                  <a:txBody>
                    <a:bodyPr/>
                    <a:lstStyle/>
                    <a:p>
                      <a:pPr algn="ctr"/>
                      <a:r>
                        <a:rPr lang="en-US" dirty="0"/>
                        <a:t>2</a:t>
                      </a:r>
                    </a:p>
                  </a:txBody>
                  <a:tcPr/>
                </a:tc>
                <a:tc>
                  <a:txBody>
                    <a:bodyPr/>
                    <a:lstStyle/>
                    <a:p>
                      <a:pPr algn="ctr"/>
                      <a:r>
                        <a:rPr lang="en-US" dirty="0"/>
                        <a:t>3</a:t>
                      </a:r>
                    </a:p>
                  </a:txBody>
                  <a:tcPr/>
                </a:tc>
                <a:tc>
                  <a:txBody>
                    <a:bodyPr/>
                    <a:lstStyle/>
                    <a:p>
                      <a:pPr algn="ctr"/>
                      <a:r>
                        <a:rPr lang="en-US" dirty="0"/>
                        <a:t>All</a:t>
                      </a:r>
                    </a:p>
                  </a:txBody>
                  <a:tcPr/>
                </a:tc>
                <a:extLst>
                  <a:ext uri="{0D108BD9-81ED-4DB2-BD59-A6C34878D82A}">
                    <a16:rowId xmlns:a16="http://schemas.microsoft.com/office/drawing/2014/main" val="754400614"/>
                  </a:ext>
                </a:extLst>
              </a:tr>
              <a:tr h="370840">
                <a:tc>
                  <a:txBody>
                    <a:bodyPr/>
                    <a:lstStyle/>
                    <a:p>
                      <a:r>
                        <a:rPr lang="en-US" sz="1600" dirty="0"/>
                        <a:t>Students on a first quarter RIMP</a:t>
                      </a:r>
                    </a:p>
                  </a:txBody>
                  <a:tcPr/>
                </a:tc>
                <a:tc>
                  <a:txBody>
                    <a:bodyPr/>
                    <a:lstStyle/>
                    <a:p>
                      <a:pPr algn="ctr" fontAlgn="ctr"/>
                      <a:r>
                        <a:rPr lang="en-US" sz="1800" b="0" i="0" u="none" strike="noStrike" dirty="0">
                          <a:solidFill>
                            <a:srgbClr val="000000"/>
                          </a:solidFill>
                          <a:effectLst/>
                          <a:latin typeface="Calibri" panose="020F0502020204030204" pitchFamily="34" charset="0"/>
                        </a:rPr>
                        <a:t>11.3</a:t>
                      </a:r>
                    </a:p>
                  </a:txBody>
                  <a:tcPr marL="6350" marR="6350" marT="6350" marB="0" anchor="ctr"/>
                </a:tc>
                <a:tc>
                  <a:txBody>
                    <a:bodyPr/>
                    <a:lstStyle/>
                    <a:p>
                      <a:pPr algn="ctr" fontAlgn="ctr"/>
                      <a:r>
                        <a:rPr lang="en-US" sz="1800" b="0" i="0" u="none" strike="noStrike">
                          <a:solidFill>
                            <a:srgbClr val="000000"/>
                          </a:solidFill>
                          <a:effectLst/>
                          <a:latin typeface="Calibri" panose="020F0502020204030204" pitchFamily="34" charset="0"/>
                        </a:rPr>
                        <a:t>12.7</a:t>
                      </a:r>
                    </a:p>
                  </a:txBody>
                  <a:tcPr marL="6350" marR="6350" marT="6350" marB="0" anchor="ctr"/>
                </a:tc>
                <a:tc>
                  <a:txBody>
                    <a:bodyPr/>
                    <a:lstStyle/>
                    <a:p>
                      <a:pPr algn="ctr" fontAlgn="ctr"/>
                      <a:r>
                        <a:rPr lang="en-US" sz="1800" b="0" i="0" u="none" strike="noStrike">
                          <a:solidFill>
                            <a:srgbClr val="000000"/>
                          </a:solidFill>
                          <a:effectLst/>
                          <a:latin typeface="Calibri" panose="020F0502020204030204" pitchFamily="34" charset="0"/>
                        </a:rPr>
                        <a:t>9.5</a:t>
                      </a:r>
                    </a:p>
                  </a:txBody>
                  <a:tcPr marL="6350" marR="6350" marT="6350" marB="0" anchor="ctr"/>
                </a:tc>
                <a:tc>
                  <a:txBody>
                    <a:bodyPr/>
                    <a:lstStyle/>
                    <a:p>
                      <a:pPr algn="ctr" fontAlgn="ctr"/>
                      <a:r>
                        <a:rPr lang="en-US" sz="1800" b="0" i="0" u="none" strike="noStrike">
                          <a:solidFill>
                            <a:srgbClr val="000000"/>
                          </a:solidFill>
                          <a:effectLst/>
                          <a:latin typeface="Calibri" panose="020F0502020204030204" pitchFamily="34" charset="0"/>
                        </a:rPr>
                        <a:t>15.2</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12.2</a:t>
                      </a:r>
                    </a:p>
                  </a:txBody>
                  <a:tcPr marL="6350" marR="6350" marT="6350" marB="0" anchor="ctr"/>
                </a:tc>
                <a:extLst>
                  <a:ext uri="{0D108BD9-81ED-4DB2-BD59-A6C34878D82A}">
                    <a16:rowId xmlns:a16="http://schemas.microsoft.com/office/drawing/2014/main" val="2426793566"/>
                  </a:ext>
                </a:extLst>
              </a:tr>
              <a:tr h="370840">
                <a:tc>
                  <a:txBody>
                    <a:bodyPr/>
                    <a:lstStyle/>
                    <a:p>
                      <a:r>
                        <a:rPr lang="en-US" sz="1600" dirty="0"/>
                        <a:t>Total hours spent creating RIMPS first quarter</a:t>
                      </a:r>
                    </a:p>
                  </a:txBody>
                  <a:tcPr/>
                </a:tc>
                <a:tc>
                  <a:txBody>
                    <a:bodyPr/>
                    <a:lstStyle/>
                    <a:p>
                      <a:pPr algn="ctr" fontAlgn="ctr"/>
                      <a:endParaRPr lang="en-US" sz="18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endParaRPr lang="en-US" sz="18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endParaRPr lang="en-US" sz="18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endParaRPr lang="en-US" sz="18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endParaRPr lang="en-US" sz="18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3173664872"/>
                  </a:ext>
                </a:extLst>
              </a:tr>
              <a:tr h="370840">
                <a:tc>
                  <a:txBody>
                    <a:bodyPr/>
                    <a:lstStyle/>
                    <a:p>
                      <a:r>
                        <a:rPr lang="en-US" sz="1600" dirty="0"/>
                        <a:t>Percentage of task accomplished during the workday</a:t>
                      </a:r>
                    </a:p>
                  </a:txBody>
                  <a:tcPr/>
                </a:tc>
                <a:tc>
                  <a:txBody>
                    <a:bodyPr/>
                    <a:lstStyle/>
                    <a:p>
                      <a:pPr algn="ctr" fontAlgn="ctr"/>
                      <a:r>
                        <a:rPr lang="en-US" sz="1800" b="0" i="0" u="none" strike="noStrike" dirty="0">
                          <a:solidFill>
                            <a:srgbClr val="000000"/>
                          </a:solidFill>
                          <a:effectLst/>
                          <a:latin typeface="Calibri" panose="020F0502020204030204" pitchFamily="34" charset="0"/>
                        </a:rPr>
                        <a:t> </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 </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 </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 </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 </a:t>
                      </a:r>
                    </a:p>
                  </a:txBody>
                  <a:tcPr marL="6350" marR="6350" marT="6350" marB="0" anchor="ctr"/>
                </a:tc>
                <a:extLst>
                  <a:ext uri="{0D108BD9-81ED-4DB2-BD59-A6C34878D82A}">
                    <a16:rowId xmlns:a16="http://schemas.microsoft.com/office/drawing/2014/main" val="1331733422"/>
                  </a:ext>
                </a:extLst>
              </a:tr>
              <a:tr h="370840">
                <a:tc>
                  <a:txBody>
                    <a:bodyPr/>
                    <a:lstStyle/>
                    <a:p>
                      <a:r>
                        <a:rPr lang="en-US" sz="1600" dirty="0"/>
                        <a:t>Hours spent </a:t>
                      </a:r>
                      <a:r>
                        <a:rPr lang="en-US" sz="1600" u="sng" dirty="0"/>
                        <a:t>per quarter </a:t>
                      </a:r>
                      <a:r>
                        <a:rPr lang="en-US" sz="1600" dirty="0"/>
                        <a:t>updating RIMPs</a:t>
                      </a:r>
                    </a:p>
                  </a:txBody>
                  <a:tcPr/>
                </a:tc>
                <a:tc>
                  <a:txBody>
                    <a:bodyPr/>
                    <a:lstStyle/>
                    <a:p>
                      <a:pPr algn="ctr" fontAlgn="ctr"/>
                      <a:r>
                        <a:rPr lang="en-US" sz="1800" b="0" i="0" u="none" strike="noStrike" dirty="0">
                          <a:solidFill>
                            <a:srgbClr val="000000"/>
                          </a:solidFill>
                          <a:effectLst/>
                          <a:latin typeface="Calibri" panose="020F0502020204030204" pitchFamily="34" charset="0"/>
                        </a:rPr>
                        <a:t> </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 </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 </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 </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 </a:t>
                      </a:r>
                    </a:p>
                  </a:txBody>
                  <a:tcPr marL="6350" marR="6350" marT="6350" marB="0" anchor="ctr"/>
                </a:tc>
                <a:extLst>
                  <a:ext uri="{0D108BD9-81ED-4DB2-BD59-A6C34878D82A}">
                    <a16:rowId xmlns:a16="http://schemas.microsoft.com/office/drawing/2014/main" val="349629029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Percentage of task accomplished during the workday</a:t>
                      </a:r>
                    </a:p>
                  </a:txBody>
                  <a:tcPr/>
                </a:tc>
                <a:tc>
                  <a:txBody>
                    <a:bodyPr/>
                    <a:lstStyle/>
                    <a:p>
                      <a:pPr algn="ctr" fontAlgn="ctr"/>
                      <a:r>
                        <a:rPr lang="en-US" sz="1800" b="0" i="0" u="none" strike="noStrike" dirty="0">
                          <a:solidFill>
                            <a:srgbClr val="000000"/>
                          </a:solidFill>
                          <a:effectLst/>
                          <a:latin typeface="Calibri" panose="020F0502020204030204" pitchFamily="34" charset="0"/>
                        </a:rPr>
                        <a:t> </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 </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 </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 </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 </a:t>
                      </a:r>
                    </a:p>
                  </a:txBody>
                  <a:tcPr marL="6350" marR="6350" marT="6350" marB="0" anchor="ctr"/>
                </a:tc>
                <a:extLst>
                  <a:ext uri="{0D108BD9-81ED-4DB2-BD59-A6C34878D82A}">
                    <a16:rowId xmlns:a16="http://schemas.microsoft.com/office/drawing/2014/main" val="3506307036"/>
                  </a:ext>
                </a:extLst>
              </a:tr>
              <a:tr h="370840">
                <a:tc>
                  <a:txBody>
                    <a:bodyPr/>
                    <a:lstStyle/>
                    <a:p>
                      <a:r>
                        <a:rPr lang="en-US" sz="1600" dirty="0"/>
                        <a:t>Days of instruction lost due to progress monitoring</a:t>
                      </a:r>
                    </a:p>
                  </a:txBody>
                  <a:tcPr/>
                </a:tc>
                <a:tc>
                  <a:txBody>
                    <a:bodyPr/>
                    <a:lstStyle/>
                    <a:p>
                      <a:pPr algn="ctr" fontAlgn="ctr"/>
                      <a:r>
                        <a:rPr lang="en-US" sz="1800" b="0" i="0" u="none" strike="noStrike" dirty="0">
                          <a:solidFill>
                            <a:srgbClr val="000000"/>
                          </a:solidFill>
                          <a:effectLst/>
                          <a:latin typeface="Calibri" panose="020F0502020204030204" pitchFamily="34" charset="0"/>
                        </a:rPr>
                        <a:t> </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 </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 </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 </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 </a:t>
                      </a:r>
                    </a:p>
                  </a:txBody>
                  <a:tcPr marL="6350" marR="6350" marT="6350" marB="0" anchor="ctr"/>
                </a:tc>
                <a:extLst>
                  <a:ext uri="{0D108BD9-81ED-4DB2-BD59-A6C34878D82A}">
                    <a16:rowId xmlns:a16="http://schemas.microsoft.com/office/drawing/2014/main" val="3590180246"/>
                  </a:ext>
                </a:extLst>
              </a:tr>
            </a:tbl>
          </a:graphicData>
        </a:graphic>
      </p:graphicFrame>
      <p:graphicFrame>
        <p:nvGraphicFramePr>
          <p:cNvPr id="6" name="Content Placeholder 1">
            <a:extLst>
              <a:ext uri="{FF2B5EF4-FFF2-40B4-BE49-F238E27FC236}">
                <a16:creationId xmlns:a16="http://schemas.microsoft.com/office/drawing/2014/main" id="{455CB87A-2122-44D1-A3EF-2847EFC929F5}"/>
              </a:ext>
            </a:extLst>
          </p:cNvPr>
          <p:cNvGraphicFramePr>
            <a:graphicFrameLocks/>
          </p:cNvGraphicFramePr>
          <p:nvPr>
            <p:extLst>
              <p:ext uri="{D42A27DB-BD31-4B8C-83A1-F6EECF244321}">
                <p14:modId xmlns:p14="http://schemas.microsoft.com/office/powerpoint/2010/main" val="337341744"/>
              </p:ext>
            </p:extLst>
          </p:nvPr>
        </p:nvGraphicFramePr>
        <p:xfrm>
          <a:off x="317500" y="1879255"/>
          <a:ext cx="8534399" cy="2590800"/>
        </p:xfrm>
        <a:graphic>
          <a:graphicData uri="http://schemas.openxmlformats.org/drawingml/2006/table">
            <a:tbl>
              <a:tblPr firstRow="1" bandRow="1">
                <a:tableStyleId>{5C22544A-7EE6-4342-B048-85BDC9FD1C3A}</a:tableStyleId>
              </a:tblPr>
              <a:tblGrid>
                <a:gridCol w="4583289">
                  <a:extLst>
                    <a:ext uri="{9D8B030D-6E8A-4147-A177-3AD203B41FA5}">
                      <a16:colId xmlns:a16="http://schemas.microsoft.com/office/drawing/2014/main" val="1412570387"/>
                    </a:ext>
                  </a:extLst>
                </a:gridCol>
                <a:gridCol w="790222">
                  <a:extLst>
                    <a:ext uri="{9D8B030D-6E8A-4147-A177-3AD203B41FA5}">
                      <a16:colId xmlns:a16="http://schemas.microsoft.com/office/drawing/2014/main" val="122892889"/>
                    </a:ext>
                  </a:extLst>
                </a:gridCol>
                <a:gridCol w="869244">
                  <a:extLst>
                    <a:ext uri="{9D8B030D-6E8A-4147-A177-3AD203B41FA5}">
                      <a16:colId xmlns:a16="http://schemas.microsoft.com/office/drawing/2014/main" val="3871995465"/>
                    </a:ext>
                  </a:extLst>
                </a:gridCol>
                <a:gridCol w="790222">
                  <a:extLst>
                    <a:ext uri="{9D8B030D-6E8A-4147-A177-3AD203B41FA5}">
                      <a16:colId xmlns:a16="http://schemas.microsoft.com/office/drawing/2014/main" val="2274678773"/>
                    </a:ext>
                  </a:extLst>
                </a:gridCol>
                <a:gridCol w="711200">
                  <a:extLst>
                    <a:ext uri="{9D8B030D-6E8A-4147-A177-3AD203B41FA5}">
                      <a16:colId xmlns:a16="http://schemas.microsoft.com/office/drawing/2014/main" val="4290844666"/>
                    </a:ext>
                  </a:extLst>
                </a:gridCol>
                <a:gridCol w="790222">
                  <a:extLst>
                    <a:ext uri="{9D8B030D-6E8A-4147-A177-3AD203B41FA5}">
                      <a16:colId xmlns:a16="http://schemas.microsoft.com/office/drawing/2014/main" val="3991481486"/>
                    </a:ext>
                  </a:extLst>
                </a:gridCol>
              </a:tblGrid>
              <a:tr h="0">
                <a:tc>
                  <a:txBody>
                    <a:bodyPr/>
                    <a:lstStyle/>
                    <a:p>
                      <a:endParaRPr lang="en-US" dirty="0"/>
                    </a:p>
                  </a:txBody>
                  <a:tcPr/>
                </a:tc>
                <a:tc>
                  <a:txBody>
                    <a:bodyPr/>
                    <a:lstStyle/>
                    <a:p>
                      <a:pPr algn="ctr"/>
                      <a:r>
                        <a:rPr lang="en-US" dirty="0"/>
                        <a:t>K</a:t>
                      </a:r>
                    </a:p>
                  </a:txBody>
                  <a:tcPr/>
                </a:tc>
                <a:tc>
                  <a:txBody>
                    <a:bodyPr/>
                    <a:lstStyle/>
                    <a:p>
                      <a:pPr algn="ctr"/>
                      <a:r>
                        <a:rPr lang="en-US" dirty="0"/>
                        <a:t>1</a:t>
                      </a:r>
                    </a:p>
                  </a:txBody>
                  <a:tcPr/>
                </a:tc>
                <a:tc>
                  <a:txBody>
                    <a:bodyPr/>
                    <a:lstStyle/>
                    <a:p>
                      <a:pPr algn="ctr"/>
                      <a:r>
                        <a:rPr lang="en-US" dirty="0"/>
                        <a:t>2</a:t>
                      </a:r>
                    </a:p>
                  </a:txBody>
                  <a:tcPr/>
                </a:tc>
                <a:tc>
                  <a:txBody>
                    <a:bodyPr/>
                    <a:lstStyle/>
                    <a:p>
                      <a:pPr algn="ctr"/>
                      <a:r>
                        <a:rPr lang="en-US" dirty="0"/>
                        <a:t>3</a:t>
                      </a:r>
                    </a:p>
                  </a:txBody>
                  <a:tcPr/>
                </a:tc>
                <a:tc>
                  <a:txBody>
                    <a:bodyPr/>
                    <a:lstStyle/>
                    <a:p>
                      <a:pPr algn="ctr"/>
                      <a:r>
                        <a:rPr lang="en-US" dirty="0"/>
                        <a:t>All</a:t>
                      </a:r>
                    </a:p>
                  </a:txBody>
                  <a:tcPr/>
                </a:tc>
                <a:extLst>
                  <a:ext uri="{0D108BD9-81ED-4DB2-BD59-A6C34878D82A}">
                    <a16:rowId xmlns:a16="http://schemas.microsoft.com/office/drawing/2014/main" val="754400614"/>
                  </a:ext>
                </a:extLst>
              </a:tr>
              <a:tr h="370840">
                <a:tc>
                  <a:txBody>
                    <a:bodyPr/>
                    <a:lstStyle/>
                    <a:p>
                      <a:r>
                        <a:rPr lang="en-US" sz="1600" dirty="0"/>
                        <a:t>Students on a first quarter RIMP</a:t>
                      </a:r>
                    </a:p>
                  </a:txBody>
                  <a:tcPr/>
                </a:tc>
                <a:tc>
                  <a:txBody>
                    <a:bodyPr/>
                    <a:lstStyle/>
                    <a:p>
                      <a:pPr algn="ctr" fontAlgn="ctr"/>
                      <a:r>
                        <a:rPr lang="en-US" sz="1800" b="0" i="0" u="none" strike="noStrike" dirty="0">
                          <a:solidFill>
                            <a:srgbClr val="000000"/>
                          </a:solidFill>
                          <a:effectLst/>
                          <a:latin typeface="Calibri" panose="020F0502020204030204" pitchFamily="34" charset="0"/>
                        </a:rPr>
                        <a:t> </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 </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 </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 </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 </a:t>
                      </a:r>
                    </a:p>
                  </a:txBody>
                  <a:tcPr marL="6350" marR="6350" marT="6350" marB="0" anchor="ctr"/>
                </a:tc>
                <a:extLst>
                  <a:ext uri="{0D108BD9-81ED-4DB2-BD59-A6C34878D82A}">
                    <a16:rowId xmlns:a16="http://schemas.microsoft.com/office/drawing/2014/main" val="2426793566"/>
                  </a:ext>
                </a:extLst>
              </a:tr>
              <a:tr h="370840">
                <a:tc>
                  <a:txBody>
                    <a:bodyPr/>
                    <a:lstStyle/>
                    <a:p>
                      <a:r>
                        <a:rPr lang="en-US" sz="1600" dirty="0"/>
                        <a:t>Total hours spent creating RIMPS first quarter</a:t>
                      </a:r>
                    </a:p>
                  </a:txBody>
                  <a:tcPr/>
                </a:tc>
                <a:tc>
                  <a:txBody>
                    <a:bodyPr/>
                    <a:lstStyle/>
                    <a:p>
                      <a:pPr algn="ctr" fontAlgn="ctr"/>
                      <a:r>
                        <a:rPr lang="en-US" sz="1800" b="0" i="0" u="none" strike="noStrike" dirty="0">
                          <a:solidFill>
                            <a:srgbClr val="000000"/>
                          </a:solidFill>
                          <a:effectLst/>
                          <a:latin typeface="Calibri" panose="020F0502020204030204" pitchFamily="34" charset="0"/>
                        </a:rPr>
                        <a:t> </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 </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 </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 </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 </a:t>
                      </a:r>
                    </a:p>
                  </a:txBody>
                  <a:tcPr marL="6350" marR="6350" marT="6350" marB="0" anchor="ctr"/>
                </a:tc>
                <a:extLst>
                  <a:ext uri="{0D108BD9-81ED-4DB2-BD59-A6C34878D82A}">
                    <a16:rowId xmlns:a16="http://schemas.microsoft.com/office/drawing/2014/main" val="3173664872"/>
                  </a:ext>
                </a:extLst>
              </a:tr>
              <a:tr h="370840">
                <a:tc>
                  <a:txBody>
                    <a:bodyPr/>
                    <a:lstStyle/>
                    <a:p>
                      <a:r>
                        <a:rPr lang="en-US" sz="1600" dirty="0"/>
                        <a:t>Percentage of task accomplished during the workday</a:t>
                      </a:r>
                    </a:p>
                  </a:txBody>
                  <a:tcPr/>
                </a:tc>
                <a:tc>
                  <a:txBody>
                    <a:bodyPr/>
                    <a:lstStyle/>
                    <a:p>
                      <a:pPr algn="ctr" fontAlgn="ctr"/>
                      <a:r>
                        <a:rPr lang="en-US" sz="1800" b="0" i="0" u="none" strike="noStrike" dirty="0">
                          <a:solidFill>
                            <a:srgbClr val="000000"/>
                          </a:solidFill>
                          <a:effectLst/>
                          <a:latin typeface="Calibri" panose="020F0502020204030204" pitchFamily="34" charset="0"/>
                        </a:rPr>
                        <a:t> </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 </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 </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 </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 </a:t>
                      </a:r>
                    </a:p>
                  </a:txBody>
                  <a:tcPr marL="6350" marR="6350" marT="6350" marB="0" anchor="ctr"/>
                </a:tc>
                <a:extLst>
                  <a:ext uri="{0D108BD9-81ED-4DB2-BD59-A6C34878D82A}">
                    <a16:rowId xmlns:a16="http://schemas.microsoft.com/office/drawing/2014/main" val="1331733422"/>
                  </a:ext>
                </a:extLst>
              </a:tr>
              <a:tr h="370840">
                <a:tc>
                  <a:txBody>
                    <a:bodyPr/>
                    <a:lstStyle/>
                    <a:p>
                      <a:r>
                        <a:rPr lang="en-US" sz="1600" dirty="0"/>
                        <a:t>Hours spent </a:t>
                      </a:r>
                      <a:r>
                        <a:rPr lang="en-US" sz="1600" u="sng" dirty="0"/>
                        <a:t>per quarter </a:t>
                      </a:r>
                      <a:r>
                        <a:rPr lang="en-US" sz="1600" dirty="0"/>
                        <a:t>updating RIMPs</a:t>
                      </a:r>
                    </a:p>
                  </a:txBody>
                  <a:tcPr/>
                </a:tc>
                <a:tc>
                  <a:txBody>
                    <a:bodyPr/>
                    <a:lstStyle/>
                    <a:p>
                      <a:pPr algn="ctr" fontAlgn="ctr"/>
                      <a:r>
                        <a:rPr lang="en-US" sz="1800" b="0" i="0" u="none" strike="noStrike" dirty="0">
                          <a:solidFill>
                            <a:srgbClr val="000000"/>
                          </a:solidFill>
                          <a:effectLst/>
                          <a:latin typeface="Calibri" panose="020F0502020204030204" pitchFamily="34" charset="0"/>
                        </a:rPr>
                        <a:t> </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 </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 </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 </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 </a:t>
                      </a:r>
                    </a:p>
                  </a:txBody>
                  <a:tcPr marL="6350" marR="6350" marT="6350" marB="0" anchor="ctr"/>
                </a:tc>
                <a:extLst>
                  <a:ext uri="{0D108BD9-81ED-4DB2-BD59-A6C34878D82A}">
                    <a16:rowId xmlns:a16="http://schemas.microsoft.com/office/drawing/2014/main" val="349629029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Percentage of task accomplished during the workday</a:t>
                      </a:r>
                    </a:p>
                  </a:txBody>
                  <a:tcPr/>
                </a:tc>
                <a:tc>
                  <a:txBody>
                    <a:bodyPr/>
                    <a:lstStyle/>
                    <a:p>
                      <a:pPr algn="ctr" fontAlgn="ctr"/>
                      <a:r>
                        <a:rPr lang="en-US" sz="1800" b="0" i="0" u="none" strike="noStrike" dirty="0">
                          <a:solidFill>
                            <a:srgbClr val="000000"/>
                          </a:solidFill>
                          <a:effectLst/>
                          <a:latin typeface="Calibri" panose="020F0502020204030204" pitchFamily="34" charset="0"/>
                        </a:rPr>
                        <a:t> </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 </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 </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 </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 </a:t>
                      </a:r>
                    </a:p>
                  </a:txBody>
                  <a:tcPr marL="6350" marR="6350" marT="6350" marB="0" anchor="ctr"/>
                </a:tc>
                <a:extLst>
                  <a:ext uri="{0D108BD9-81ED-4DB2-BD59-A6C34878D82A}">
                    <a16:rowId xmlns:a16="http://schemas.microsoft.com/office/drawing/2014/main" val="3506307036"/>
                  </a:ext>
                </a:extLst>
              </a:tr>
              <a:tr h="370840">
                <a:tc>
                  <a:txBody>
                    <a:bodyPr/>
                    <a:lstStyle/>
                    <a:p>
                      <a:r>
                        <a:rPr lang="en-US" sz="1600" dirty="0"/>
                        <a:t>Days of instruction lost due to progress monitoring</a:t>
                      </a:r>
                    </a:p>
                  </a:txBody>
                  <a:tcPr/>
                </a:tc>
                <a:tc>
                  <a:txBody>
                    <a:bodyPr/>
                    <a:lstStyle/>
                    <a:p>
                      <a:pPr algn="ctr" fontAlgn="ctr"/>
                      <a:r>
                        <a:rPr lang="en-US" sz="1800" b="0" i="0" u="none" strike="noStrike" dirty="0">
                          <a:solidFill>
                            <a:srgbClr val="000000"/>
                          </a:solidFill>
                          <a:effectLst/>
                          <a:latin typeface="Calibri" panose="020F0502020204030204" pitchFamily="34" charset="0"/>
                        </a:rPr>
                        <a:t> </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 </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 </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 </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 </a:t>
                      </a:r>
                    </a:p>
                  </a:txBody>
                  <a:tcPr marL="6350" marR="6350" marT="6350" marB="0" anchor="ctr"/>
                </a:tc>
                <a:extLst>
                  <a:ext uri="{0D108BD9-81ED-4DB2-BD59-A6C34878D82A}">
                    <a16:rowId xmlns:a16="http://schemas.microsoft.com/office/drawing/2014/main" val="3590180246"/>
                  </a:ext>
                </a:extLst>
              </a:tr>
            </a:tbl>
          </a:graphicData>
        </a:graphic>
      </p:graphicFrame>
    </p:spTree>
    <p:extLst>
      <p:ext uri="{BB962C8B-B14F-4D97-AF65-F5344CB8AC3E}">
        <p14:creationId xmlns:p14="http://schemas.microsoft.com/office/powerpoint/2010/main" val="29196391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12"/>
                                        </p:tgtEl>
                                      </p:cBhvr>
                                    </p:animEffect>
                                    <p:set>
                                      <p:cBhvr>
                                        <p:cTn id="12" dur="1" fill="hold">
                                          <p:stCondLst>
                                            <p:cond delay="499"/>
                                          </p:stCondLst>
                                        </p:cTn>
                                        <p:tgtEl>
                                          <p:spTgt spid="12"/>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500"/>
                                        <p:tgtEl>
                                          <p:spTgt spid="11"/>
                                        </p:tgtEl>
                                      </p:cBhvr>
                                    </p:animEffect>
                                    <p:set>
                                      <p:cBhvr>
                                        <p:cTn id="17" dur="1" fill="hold">
                                          <p:stCondLst>
                                            <p:cond delay="499"/>
                                          </p:stCondLst>
                                        </p:cTn>
                                        <p:tgtEl>
                                          <p:spTgt spid="11"/>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500"/>
                                        <p:tgtEl>
                                          <p:spTgt spid="10"/>
                                        </p:tgtEl>
                                      </p:cBhvr>
                                    </p:animEffect>
                                    <p:set>
                                      <p:cBhvr>
                                        <p:cTn id="22" dur="1" fill="hold">
                                          <p:stCondLst>
                                            <p:cond delay="499"/>
                                          </p:stCondLst>
                                        </p:cTn>
                                        <p:tgtEl>
                                          <p:spTgt spid="10"/>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500"/>
                                        <p:tgtEl>
                                          <p:spTgt spid="9"/>
                                        </p:tgtEl>
                                      </p:cBhvr>
                                    </p:animEffect>
                                    <p:set>
                                      <p:cBhvr>
                                        <p:cTn id="27" dur="1" fill="hold">
                                          <p:stCondLst>
                                            <p:cond delay="499"/>
                                          </p:stCondLst>
                                        </p:cTn>
                                        <p:tgtEl>
                                          <p:spTgt spid="9"/>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500"/>
                                        <p:tgtEl>
                                          <p:spTgt spid="7"/>
                                        </p:tgtEl>
                                      </p:cBhvr>
                                    </p:animEffect>
                                    <p:set>
                                      <p:cBhvr>
                                        <p:cTn id="32"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Time Lost Due To Testing</a:t>
            </a:r>
          </a:p>
        </p:txBody>
      </p:sp>
      <p:sp>
        <p:nvSpPr>
          <p:cNvPr id="3" name="Content Placeholder 2">
            <a:extLst>
              <a:ext uri="{FF2B5EF4-FFF2-40B4-BE49-F238E27FC236}">
                <a16:creationId xmlns:a16="http://schemas.microsoft.com/office/drawing/2014/main" id="{D8F454CE-A73D-42A4-8BAC-B81F82B42F58}"/>
              </a:ext>
            </a:extLst>
          </p:cNvPr>
          <p:cNvSpPr>
            <a:spLocks noGrp="1"/>
          </p:cNvSpPr>
          <p:nvPr>
            <p:ph idx="1"/>
          </p:nvPr>
        </p:nvSpPr>
        <p:spPr/>
        <p:txBody>
          <a:bodyPr>
            <a:normAutofit/>
          </a:bodyPr>
          <a:lstStyle/>
          <a:p>
            <a:r>
              <a:rPr lang="en-US" dirty="0"/>
              <a:t>Respondents who self-identified as ES classroom teachers were asked to estimate how much instructional time they lost with their students due to state and district testing.</a:t>
            </a:r>
          </a:p>
          <a:p>
            <a:r>
              <a:rPr lang="en-US" dirty="0"/>
              <a:t>Due to the widely varied nature of HS and MS testing schedules, estimates for instructional time lost are not included in this </a:t>
            </a:r>
            <a:r>
              <a:rPr lang="en-US" dirty="0" err="1"/>
              <a:t>powerpoint</a:t>
            </a:r>
            <a:r>
              <a:rPr lang="en-US" dirty="0"/>
              <a:t>.</a:t>
            </a:r>
          </a:p>
        </p:txBody>
      </p:sp>
      <p:sp>
        <p:nvSpPr>
          <p:cNvPr id="2" name="Footer Placeholder 1">
            <a:extLst>
              <a:ext uri="{FF2B5EF4-FFF2-40B4-BE49-F238E27FC236}">
                <a16:creationId xmlns:a16="http://schemas.microsoft.com/office/drawing/2014/main" id="{13692292-C269-4978-91F4-5A895CE3E073}"/>
              </a:ext>
            </a:extLst>
          </p:cNvPr>
          <p:cNvSpPr>
            <a:spLocks noGrp="1"/>
          </p:cNvSpPr>
          <p:nvPr>
            <p:ph type="ftr" sz="quarter" idx="11"/>
          </p:nvPr>
        </p:nvSpPr>
        <p:spPr/>
        <p:txBody>
          <a:bodyPr/>
          <a:lstStyle/>
          <a:p>
            <a:r>
              <a:rPr lang="en-US"/>
              <a:t>Time Waste Survey conducted by the Columbus Education Association</a:t>
            </a:r>
            <a:endParaRPr lang="en-US" dirty="0"/>
          </a:p>
        </p:txBody>
      </p:sp>
    </p:spTree>
    <p:extLst>
      <p:ext uri="{BB962C8B-B14F-4D97-AF65-F5344CB8AC3E}">
        <p14:creationId xmlns:p14="http://schemas.microsoft.com/office/powerpoint/2010/main" val="26807495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Time Lost Due To Testing</a:t>
            </a:r>
          </a:p>
        </p:txBody>
      </p:sp>
      <p:graphicFrame>
        <p:nvGraphicFramePr>
          <p:cNvPr id="4" name="Content Placeholder 3">
            <a:extLst>
              <a:ext uri="{FF2B5EF4-FFF2-40B4-BE49-F238E27FC236}">
                <a16:creationId xmlns:a16="http://schemas.microsoft.com/office/drawing/2014/main" id="{9CACDAE2-9493-4B54-9A7E-C4543311E04F}"/>
              </a:ext>
            </a:extLst>
          </p:cNvPr>
          <p:cNvGraphicFramePr>
            <a:graphicFrameLocks noGrp="1"/>
          </p:cNvGraphicFramePr>
          <p:nvPr>
            <p:ph idx="1"/>
            <p:extLst>
              <p:ext uri="{D42A27DB-BD31-4B8C-83A1-F6EECF244321}">
                <p14:modId xmlns:p14="http://schemas.microsoft.com/office/powerpoint/2010/main" val="4248422155"/>
              </p:ext>
            </p:extLst>
          </p:nvPr>
        </p:nvGraphicFramePr>
        <p:xfrm>
          <a:off x="190496" y="1676400"/>
          <a:ext cx="8648706" cy="3732559"/>
        </p:xfrm>
        <a:graphic>
          <a:graphicData uri="http://schemas.openxmlformats.org/drawingml/2006/table">
            <a:tbl>
              <a:tblPr firstRow="1" bandRow="1">
                <a:tableStyleId>{5C22544A-7EE6-4342-B048-85BDC9FD1C3A}</a:tableStyleId>
              </a:tblPr>
              <a:tblGrid>
                <a:gridCol w="447795">
                  <a:extLst>
                    <a:ext uri="{9D8B030D-6E8A-4147-A177-3AD203B41FA5}">
                      <a16:colId xmlns:a16="http://schemas.microsoft.com/office/drawing/2014/main" val="2524187775"/>
                    </a:ext>
                  </a:extLst>
                </a:gridCol>
                <a:gridCol w="569915">
                  <a:extLst>
                    <a:ext uri="{9D8B030D-6E8A-4147-A177-3AD203B41FA5}">
                      <a16:colId xmlns:a16="http://schemas.microsoft.com/office/drawing/2014/main" val="3529231859"/>
                    </a:ext>
                  </a:extLst>
                </a:gridCol>
                <a:gridCol w="569915">
                  <a:extLst>
                    <a:ext uri="{9D8B030D-6E8A-4147-A177-3AD203B41FA5}">
                      <a16:colId xmlns:a16="http://schemas.microsoft.com/office/drawing/2014/main" val="1793190595"/>
                    </a:ext>
                  </a:extLst>
                </a:gridCol>
                <a:gridCol w="569915">
                  <a:extLst>
                    <a:ext uri="{9D8B030D-6E8A-4147-A177-3AD203B41FA5}">
                      <a16:colId xmlns:a16="http://schemas.microsoft.com/office/drawing/2014/main" val="1542300405"/>
                    </a:ext>
                  </a:extLst>
                </a:gridCol>
                <a:gridCol w="651331">
                  <a:extLst>
                    <a:ext uri="{9D8B030D-6E8A-4147-A177-3AD203B41FA5}">
                      <a16:colId xmlns:a16="http://schemas.microsoft.com/office/drawing/2014/main" val="127836659"/>
                    </a:ext>
                  </a:extLst>
                </a:gridCol>
                <a:gridCol w="569915">
                  <a:extLst>
                    <a:ext uri="{9D8B030D-6E8A-4147-A177-3AD203B41FA5}">
                      <a16:colId xmlns:a16="http://schemas.microsoft.com/office/drawing/2014/main" val="3869231033"/>
                    </a:ext>
                  </a:extLst>
                </a:gridCol>
                <a:gridCol w="651331">
                  <a:extLst>
                    <a:ext uri="{9D8B030D-6E8A-4147-A177-3AD203B41FA5}">
                      <a16:colId xmlns:a16="http://schemas.microsoft.com/office/drawing/2014/main" val="1846438037"/>
                    </a:ext>
                  </a:extLst>
                </a:gridCol>
                <a:gridCol w="651331">
                  <a:extLst>
                    <a:ext uri="{9D8B030D-6E8A-4147-A177-3AD203B41FA5}">
                      <a16:colId xmlns:a16="http://schemas.microsoft.com/office/drawing/2014/main" val="3775558474"/>
                    </a:ext>
                  </a:extLst>
                </a:gridCol>
                <a:gridCol w="651331">
                  <a:extLst>
                    <a:ext uri="{9D8B030D-6E8A-4147-A177-3AD203B41FA5}">
                      <a16:colId xmlns:a16="http://schemas.microsoft.com/office/drawing/2014/main" val="2218360269"/>
                    </a:ext>
                  </a:extLst>
                </a:gridCol>
                <a:gridCol w="488499">
                  <a:extLst>
                    <a:ext uri="{9D8B030D-6E8A-4147-A177-3AD203B41FA5}">
                      <a16:colId xmlns:a16="http://schemas.microsoft.com/office/drawing/2014/main" val="1085826873"/>
                    </a:ext>
                  </a:extLst>
                </a:gridCol>
                <a:gridCol w="488499">
                  <a:extLst>
                    <a:ext uri="{9D8B030D-6E8A-4147-A177-3AD203B41FA5}">
                      <a16:colId xmlns:a16="http://schemas.microsoft.com/office/drawing/2014/main" val="3143803510"/>
                    </a:ext>
                  </a:extLst>
                </a:gridCol>
                <a:gridCol w="538747">
                  <a:extLst>
                    <a:ext uri="{9D8B030D-6E8A-4147-A177-3AD203B41FA5}">
                      <a16:colId xmlns:a16="http://schemas.microsoft.com/office/drawing/2014/main" val="2897593602"/>
                    </a:ext>
                  </a:extLst>
                </a:gridCol>
                <a:gridCol w="428580">
                  <a:extLst>
                    <a:ext uri="{9D8B030D-6E8A-4147-A177-3AD203B41FA5}">
                      <a16:colId xmlns:a16="http://schemas.microsoft.com/office/drawing/2014/main" val="2364041611"/>
                    </a:ext>
                  </a:extLst>
                </a:gridCol>
                <a:gridCol w="457200">
                  <a:extLst>
                    <a:ext uri="{9D8B030D-6E8A-4147-A177-3AD203B41FA5}">
                      <a16:colId xmlns:a16="http://schemas.microsoft.com/office/drawing/2014/main" val="3563635546"/>
                    </a:ext>
                  </a:extLst>
                </a:gridCol>
                <a:gridCol w="381000">
                  <a:extLst>
                    <a:ext uri="{9D8B030D-6E8A-4147-A177-3AD203B41FA5}">
                      <a16:colId xmlns:a16="http://schemas.microsoft.com/office/drawing/2014/main" val="434067582"/>
                    </a:ext>
                  </a:extLst>
                </a:gridCol>
                <a:gridCol w="533402">
                  <a:extLst>
                    <a:ext uri="{9D8B030D-6E8A-4147-A177-3AD203B41FA5}">
                      <a16:colId xmlns:a16="http://schemas.microsoft.com/office/drawing/2014/main" val="1258367222"/>
                    </a:ext>
                  </a:extLst>
                </a:gridCol>
              </a:tblGrid>
              <a:tr h="940982">
                <a:tc>
                  <a:txBody>
                    <a:bodyPr/>
                    <a:lstStyle/>
                    <a:p>
                      <a:endParaRPr lang="en-US" sz="1200" dirty="0"/>
                    </a:p>
                  </a:txBody>
                  <a:tcPr/>
                </a:tc>
                <a:tc gridSpan="3">
                  <a:txBody>
                    <a:bodyPr/>
                    <a:lstStyle/>
                    <a:p>
                      <a:r>
                        <a:rPr lang="en-US" sz="1200" dirty="0"/>
                        <a:t>MAP-R</a:t>
                      </a:r>
                    </a:p>
                  </a:txBody>
                  <a:tcPr/>
                </a:tc>
                <a:tc hMerge="1">
                  <a:txBody>
                    <a:bodyPr/>
                    <a:lstStyle/>
                    <a:p>
                      <a:endParaRPr lang="en-US" dirty="0"/>
                    </a:p>
                  </a:txBody>
                  <a:tcPr/>
                </a:tc>
                <a:tc hMerge="1">
                  <a:txBody>
                    <a:bodyPr/>
                    <a:lstStyle/>
                    <a:p>
                      <a:endParaRPr lang="en-US" dirty="0"/>
                    </a:p>
                  </a:txBody>
                  <a:tcPr/>
                </a:tc>
                <a:tc gridSpan="3">
                  <a:txBody>
                    <a:bodyPr/>
                    <a:lstStyle/>
                    <a:p>
                      <a:r>
                        <a:rPr lang="en-US" sz="1200" dirty="0"/>
                        <a:t>MAP-M</a:t>
                      </a:r>
                    </a:p>
                  </a:txBody>
                  <a:tcPr/>
                </a:tc>
                <a:tc hMerge="1">
                  <a:txBody>
                    <a:bodyPr/>
                    <a:lstStyle/>
                    <a:p>
                      <a:endParaRPr lang="en-US" dirty="0"/>
                    </a:p>
                  </a:txBody>
                  <a:tcPr/>
                </a:tc>
                <a:tc hMerge="1">
                  <a:txBody>
                    <a:bodyPr/>
                    <a:lstStyle/>
                    <a:p>
                      <a:endParaRPr lang="en-US" dirty="0"/>
                    </a:p>
                  </a:txBody>
                  <a:tcPr/>
                </a:tc>
                <a:tc>
                  <a:txBody>
                    <a:bodyPr/>
                    <a:lstStyle/>
                    <a:p>
                      <a:r>
                        <a:rPr lang="en-US" sz="1200" dirty="0"/>
                        <a:t>ES WP</a:t>
                      </a:r>
                    </a:p>
                  </a:txBody>
                  <a:tcPr/>
                </a:tc>
                <a:tc>
                  <a:txBody>
                    <a:bodyPr/>
                    <a:lstStyle/>
                    <a:p>
                      <a:r>
                        <a:rPr lang="en-US" sz="1200" dirty="0"/>
                        <a:t>3GRG PM</a:t>
                      </a:r>
                    </a:p>
                  </a:txBody>
                  <a:tcPr/>
                </a:tc>
                <a:tc gridSpan="2">
                  <a:txBody>
                    <a:bodyPr/>
                    <a:lstStyle/>
                    <a:p>
                      <a:r>
                        <a:rPr lang="en-US" sz="1200" dirty="0"/>
                        <a:t>AIR</a:t>
                      </a:r>
                    </a:p>
                  </a:txBody>
                  <a:tcPr/>
                </a:tc>
                <a:tc hMerge="1">
                  <a:txBody>
                    <a:bodyPr/>
                    <a:lstStyle/>
                    <a:p>
                      <a:endParaRPr lang="en-US" dirty="0"/>
                    </a:p>
                  </a:txBody>
                  <a:tcPr/>
                </a:tc>
                <a:tc>
                  <a:txBody>
                    <a:bodyPr/>
                    <a:lstStyle/>
                    <a:p>
                      <a:r>
                        <a:rPr lang="en-US" sz="1200" dirty="0"/>
                        <a:t>KRA</a:t>
                      </a:r>
                    </a:p>
                  </a:txBody>
                  <a:tcPr/>
                </a:tc>
                <a:tc>
                  <a:txBody>
                    <a:bodyPr/>
                    <a:lstStyle/>
                    <a:p>
                      <a:r>
                        <a:rPr lang="en-US" sz="1200" dirty="0"/>
                        <a:t>SB 140</a:t>
                      </a:r>
                    </a:p>
                  </a:txBody>
                  <a:tcPr/>
                </a:tc>
                <a:tc>
                  <a:txBody>
                    <a:bodyPr/>
                    <a:lstStyle/>
                    <a:p>
                      <a:r>
                        <a:rPr lang="en-US" sz="1200" dirty="0"/>
                        <a:t>N</a:t>
                      </a:r>
                    </a:p>
                  </a:txBody>
                  <a:tcPr/>
                </a:tc>
                <a:tc>
                  <a:txBody>
                    <a:bodyPr/>
                    <a:lstStyle/>
                    <a:p>
                      <a:r>
                        <a:rPr lang="en-US" sz="1200" dirty="0"/>
                        <a:t>CA</a:t>
                      </a:r>
                    </a:p>
                  </a:txBody>
                  <a:tcPr/>
                </a:tc>
                <a:tc>
                  <a:txBody>
                    <a:bodyPr/>
                    <a:lstStyle/>
                    <a:p>
                      <a:r>
                        <a:rPr lang="en-US" sz="1200" dirty="0"/>
                        <a:t>Total</a:t>
                      </a:r>
                    </a:p>
                  </a:txBody>
                  <a:tcPr/>
                </a:tc>
                <a:extLst>
                  <a:ext uri="{0D108BD9-81ED-4DB2-BD59-A6C34878D82A}">
                    <a16:rowId xmlns:a16="http://schemas.microsoft.com/office/drawing/2014/main" val="3809025798"/>
                  </a:ext>
                </a:extLst>
              </a:tr>
              <a:tr h="381620">
                <a:tc>
                  <a:txBody>
                    <a:bodyPr/>
                    <a:lstStyle/>
                    <a:p>
                      <a:endParaRPr lang="en-US" dirty="0"/>
                    </a:p>
                  </a:txBody>
                  <a:tcPr/>
                </a:tc>
                <a:tc>
                  <a:txBody>
                    <a:bodyPr/>
                    <a:lstStyle/>
                    <a:p>
                      <a:pPr algn="ctr"/>
                      <a:r>
                        <a:rPr lang="en-US" sz="1400" dirty="0"/>
                        <a:t>BOY</a:t>
                      </a:r>
                    </a:p>
                  </a:txBody>
                  <a:tcPr/>
                </a:tc>
                <a:tc>
                  <a:txBody>
                    <a:bodyPr/>
                    <a:lstStyle/>
                    <a:p>
                      <a:pPr algn="ctr"/>
                      <a:r>
                        <a:rPr lang="en-US" sz="1400" dirty="0"/>
                        <a:t>MOY</a:t>
                      </a:r>
                    </a:p>
                  </a:txBody>
                  <a:tcPr/>
                </a:tc>
                <a:tc>
                  <a:txBody>
                    <a:bodyPr/>
                    <a:lstStyle/>
                    <a:p>
                      <a:pPr algn="ctr"/>
                      <a:r>
                        <a:rPr lang="en-US" sz="1400" dirty="0"/>
                        <a:t>EOY</a:t>
                      </a:r>
                    </a:p>
                  </a:txBody>
                  <a:tcPr/>
                </a:tc>
                <a:tc>
                  <a:txBody>
                    <a:bodyPr/>
                    <a:lstStyle/>
                    <a:p>
                      <a:pPr algn="ctr"/>
                      <a:r>
                        <a:rPr lang="en-US" sz="1400" dirty="0"/>
                        <a:t>BOY</a:t>
                      </a:r>
                    </a:p>
                  </a:txBody>
                  <a:tcPr/>
                </a:tc>
                <a:tc>
                  <a:txBody>
                    <a:bodyPr/>
                    <a:lstStyle/>
                    <a:p>
                      <a:pPr algn="ctr"/>
                      <a:r>
                        <a:rPr lang="en-US" sz="1400" dirty="0"/>
                        <a:t>MOY</a:t>
                      </a:r>
                    </a:p>
                  </a:txBody>
                  <a:tcPr/>
                </a:tc>
                <a:tc>
                  <a:txBody>
                    <a:bodyPr/>
                    <a:lstStyle/>
                    <a:p>
                      <a:pPr algn="ctr"/>
                      <a:r>
                        <a:rPr lang="en-US" sz="1400" dirty="0"/>
                        <a:t>EOY</a:t>
                      </a:r>
                    </a:p>
                  </a:txBody>
                  <a:tcPr/>
                </a:tc>
                <a:tc>
                  <a:txBody>
                    <a:bodyPr/>
                    <a:lstStyle/>
                    <a:p>
                      <a:pPr algn="ctr"/>
                      <a:r>
                        <a:rPr lang="en-US" sz="1400" dirty="0"/>
                        <a:t> -</a:t>
                      </a:r>
                    </a:p>
                  </a:txBody>
                  <a:tcPr/>
                </a:tc>
                <a:tc>
                  <a:txBody>
                    <a:bodyPr/>
                    <a:lstStyle/>
                    <a:p>
                      <a:pPr algn="ctr"/>
                      <a:r>
                        <a:rPr lang="en-US" sz="1400" dirty="0"/>
                        <a:t> -</a:t>
                      </a:r>
                    </a:p>
                  </a:txBody>
                  <a:tcPr/>
                </a:tc>
                <a:tc>
                  <a:txBody>
                    <a:bodyPr/>
                    <a:lstStyle/>
                    <a:p>
                      <a:pPr algn="ctr"/>
                      <a:r>
                        <a:rPr lang="en-US" sz="1400" dirty="0"/>
                        <a:t>FA</a:t>
                      </a:r>
                    </a:p>
                  </a:txBody>
                  <a:tcPr/>
                </a:tc>
                <a:tc>
                  <a:txBody>
                    <a:bodyPr/>
                    <a:lstStyle/>
                    <a:p>
                      <a:pPr algn="ctr"/>
                      <a:r>
                        <a:rPr lang="en-US" sz="1400" dirty="0"/>
                        <a:t>SP</a:t>
                      </a:r>
                    </a:p>
                  </a:txBody>
                  <a:tcPr/>
                </a:tc>
                <a:tc>
                  <a:txBody>
                    <a:bodyPr/>
                    <a:lstStyle/>
                    <a:p>
                      <a:pPr algn="ctr"/>
                      <a:r>
                        <a:rPr lang="en-US" sz="1400" dirty="0"/>
                        <a:t>-</a:t>
                      </a:r>
                    </a:p>
                  </a:txBody>
                  <a:tcPr/>
                </a:tc>
                <a:tc>
                  <a:txBody>
                    <a:bodyPr/>
                    <a:lstStyle/>
                    <a:p>
                      <a:pPr algn="ctr"/>
                      <a:r>
                        <a:rPr lang="en-US" sz="1400" dirty="0"/>
                        <a:t>-</a:t>
                      </a:r>
                    </a:p>
                  </a:txBody>
                  <a:tcPr/>
                </a:tc>
                <a:tc>
                  <a:txBody>
                    <a:bodyPr/>
                    <a:lstStyle/>
                    <a:p>
                      <a:pPr algn="ctr"/>
                      <a:r>
                        <a:rPr lang="en-US" sz="1400" dirty="0"/>
                        <a:t>-</a:t>
                      </a:r>
                    </a:p>
                  </a:txBody>
                  <a:tcPr/>
                </a:tc>
                <a:tc>
                  <a:txBody>
                    <a:bodyPr/>
                    <a:lstStyle/>
                    <a:p>
                      <a:pPr algn="ctr"/>
                      <a:r>
                        <a:rPr lang="en-US" sz="1400" dirty="0"/>
                        <a:t>-</a:t>
                      </a:r>
                    </a:p>
                  </a:txBody>
                  <a:tcPr/>
                </a:tc>
                <a:tc>
                  <a:txBody>
                    <a:bodyPr/>
                    <a:lstStyle/>
                    <a:p>
                      <a:pPr algn="ctr"/>
                      <a:r>
                        <a:rPr lang="en-US" sz="1400" dirty="0"/>
                        <a:t>-</a:t>
                      </a:r>
                    </a:p>
                  </a:txBody>
                  <a:tcPr/>
                </a:tc>
                <a:extLst>
                  <a:ext uri="{0D108BD9-81ED-4DB2-BD59-A6C34878D82A}">
                    <a16:rowId xmlns:a16="http://schemas.microsoft.com/office/drawing/2014/main" val="90094676"/>
                  </a:ext>
                </a:extLst>
              </a:tr>
              <a:tr h="381620">
                <a:tc>
                  <a:txBody>
                    <a:bodyPr/>
                    <a:lstStyle/>
                    <a:p>
                      <a:r>
                        <a:rPr lang="en-US" dirty="0"/>
                        <a:t>K</a:t>
                      </a:r>
                    </a:p>
                  </a:txBody>
                  <a:tcPr/>
                </a:tc>
                <a:tc>
                  <a:txBody>
                    <a:bodyPr/>
                    <a:lstStyle/>
                    <a:p>
                      <a:pPr algn="ctr" fontAlgn="ctr"/>
                      <a:r>
                        <a:rPr lang="en-US" sz="1600" b="0" i="0" u="none" strike="noStrike" dirty="0">
                          <a:solidFill>
                            <a:srgbClr val="000000"/>
                          </a:solidFill>
                          <a:effectLst/>
                          <a:latin typeface="Calibri" panose="020F0502020204030204" pitchFamily="34" charset="0"/>
                        </a:rPr>
                        <a:t>2.59</a:t>
                      </a:r>
                    </a:p>
                  </a:txBody>
                  <a:tcPr marL="6350" marR="6350" marT="6350" marB="0" anchor="ctr"/>
                </a:tc>
                <a:tc>
                  <a:txBody>
                    <a:bodyPr/>
                    <a:lstStyle/>
                    <a:p>
                      <a:pPr algn="ctr" fontAlgn="ctr"/>
                      <a:r>
                        <a:rPr lang="en-US" sz="1600" b="0" i="0" u="none" strike="noStrike">
                          <a:solidFill>
                            <a:srgbClr val="000000"/>
                          </a:solidFill>
                          <a:effectLst/>
                          <a:latin typeface="Calibri" panose="020F0502020204030204" pitchFamily="34" charset="0"/>
                        </a:rPr>
                        <a:t>2.67</a:t>
                      </a:r>
                    </a:p>
                  </a:txBody>
                  <a:tcPr marL="6350" marR="6350" marT="6350" marB="0" anchor="ctr"/>
                </a:tc>
                <a:tc>
                  <a:txBody>
                    <a:bodyPr/>
                    <a:lstStyle/>
                    <a:p>
                      <a:pPr algn="ctr" fontAlgn="ctr"/>
                      <a:r>
                        <a:rPr lang="en-US" sz="1600" b="0" i="0" u="none" strike="noStrike">
                          <a:solidFill>
                            <a:srgbClr val="000000"/>
                          </a:solidFill>
                          <a:effectLst/>
                          <a:latin typeface="Calibri" panose="020F0502020204030204" pitchFamily="34" charset="0"/>
                        </a:rPr>
                        <a:t>2.59</a:t>
                      </a:r>
                    </a:p>
                  </a:txBody>
                  <a:tcPr marL="6350" marR="6350" marT="6350" marB="0" anchor="ctr"/>
                </a:tc>
                <a:tc>
                  <a:txBody>
                    <a:bodyPr/>
                    <a:lstStyle/>
                    <a:p>
                      <a:pPr algn="ctr" fontAlgn="ctr"/>
                      <a:r>
                        <a:rPr lang="en-US" sz="1600" b="0" i="0" u="none" strike="noStrike">
                          <a:solidFill>
                            <a:srgbClr val="000000"/>
                          </a:solidFill>
                          <a:effectLst/>
                          <a:latin typeface="Calibri" panose="020F0502020204030204" pitchFamily="34" charset="0"/>
                        </a:rPr>
                        <a:t>2.36</a:t>
                      </a:r>
                    </a:p>
                  </a:txBody>
                  <a:tcPr marL="6350" marR="6350" marT="6350" marB="0" anchor="ctr"/>
                </a:tc>
                <a:tc>
                  <a:txBody>
                    <a:bodyPr/>
                    <a:lstStyle/>
                    <a:p>
                      <a:pPr algn="ctr" fontAlgn="ctr"/>
                      <a:r>
                        <a:rPr lang="en-US" sz="1600" b="0" i="0" u="none" strike="noStrike">
                          <a:solidFill>
                            <a:srgbClr val="000000"/>
                          </a:solidFill>
                          <a:effectLst/>
                          <a:latin typeface="Calibri" panose="020F0502020204030204" pitchFamily="34" charset="0"/>
                        </a:rPr>
                        <a:t>2.64</a:t>
                      </a:r>
                    </a:p>
                  </a:txBody>
                  <a:tcPr marL="6350" marR="6350" marT="6350" marB="0" anchor="ctr"/>
                </a:tc>
                <a:tc>
                  <a:txBody>
                    <a:bodyPr/>
                    <a:lstStyle/>
                    <a:p>
                      <a:pPr algn="ctr" fontAlgn="ctr"/>
                      <a:r>
                        <a:rPr lang="en-US" sz="1600" b="0" i="0" u="none" strike="noStrike">
                          <a:solidFill>
                            <a:srgbClr val="000000"/>
                          </a:solidFill>
                          <a:effectLst/>
                          <a:latin typeface="Calibri" panose="020F0502020204030204" pitchFamily="34" charset="0"/>
                        </a:rPr>
                        <a:t>2.35</a:t>
                      </a:r>
                    </a:p>
                  </a:txBody>
                  <a:tcPr marL="6350" marR="6350" marT="6350" marB="0" anchor="ctr"/>
                </a:tc>
                <a:tc>
                  <a:txBody>
                    <a:bodyPr/>
                    <a:lstStyle/>
                    <a:p>
                      <a:pPr algn="ctr" fontAlgn="ctr"/>
                      <a:r>
                        <a:rPr lang="en-US" sz="1600" b="0" i="0" u="none" strike="noStrike">
                          <a:solidFill>
                            <a:srgbClr val="000000"/>
                          </a:solidFill>
                          <a:effectLst/>
                          <a:latin typeface="Calibri" panose="020F0502020204030204" pitchFamily="34" charset="0"/>
                        </a:rPr>
                        <a:t>2.04</a:t>
                      </a:r>
                    </a:p>
                  </a:txBody>
                  <a:tcPr marL="6350" marR="6350" marT="6350" marB="0" anchor="ctr"/>
                </a:tc>
                <a:tc>
                  <a:txBody>
                    <a:bodyPr/>
                    <a:lstStyle/>
                    <a:p>
                      <a:pPr algn="ctr" fontAlgn="ctr"/>
                      <a:r>
                        <a:rPr lang="en-US" sz="1600" b="0" i="0" u="none" strike="noStrike">
                          <a:solidFill>
                            <a:srgbClr val="000000"/>
                          </a:solidFill>
                          <a:effectLst/>
                          <a:latin typeface="Calibri" panose="020F0502020204030204" pitchFamily="34" charset="0"/>
                        </a:rPr>
                        <a:t>17.83</a:t>
                      </a:r>
                    </a:p>
                  </a:txBody>
                  <a:tcPr marL="6350" marR="6350" marT="6350" marB="0" anchor="ctr"/>
                </a:tc>
                <a:tc>
                  <a:txBody>
                    <a:bodyPr/>
                    <a:lstStyle/>
                    <a:p>
                      <a:pPr algn="ctr" fontAlgn="ctr"/>
                      <a:r>
                        <a:rPr lang="en-US" sz="1600" b="0" i="0" u="none" strike="noStrike" dirty="0">
                          <a:solidFill>
                            <a:srgbClr val="000000"/>
                          </a:solidFill>
                          <a:effectLst/>
                          <a:latin typeface="Calibri" panose="020F0502020204030204" pitchFamily="34" charset="0"/>
                        </a:rPr>
                        <a:t>-</a:t>
                      </a:r>
                    </a:p>
                  </a:txBody>
                  <a:tcPr marL="6350" marR="6350" marT="6350" marB="0" anchor="ctr"/>
                </a:tc>
                <a:tc>
                  <a:txBody>
                    <a:bodyPr/>
                    <a:lstStyle/>
                    <a:p>
                      <a:pPr algn="ctr" fontAlgn="ctr"/>
                      <a:r>
                        <a:rPr lang="en-US" sz="1600" b="0" i="0" u="none" strike="noStrike" dirty="0">
                          <a:solidFill>
                            <a:srgbClr val="000000"/>
                          </a:solidFill>
                          <a:effectLst/>
                          <a:latin typeface="Calibri" panose="020F0502020204030204" pitchFamily="34" charset="0"/>
                        </a:rPr>
                        <a:t>-</a:t>
                      </a:r>
                    </a:p>
                  </a:txBody>
                  <a:tcPr marL="6350" marR="6350" marT="6350" marB="0" anchor="ctr"/>
                </a:tc>
                <a:tc>
                  <a:txBody>
                    <a:bodyPr/>
                    <a:lstStyle/>
                    <a:p>
                      <a:pPr algn="ctr" fontAlgn="ctr"/>
                      <a:r>
                        <a:rPr lang="en-US" sz="1600" b="0" i="0" u="none" strike="noStrike">
                          <a:solidFill>
                            <a:srgbClr val="000000"/>
                          </a:solidFill>
                          <a:effectLst/>
                          <a:latin typeface="Calibri" panose="020F0502020204030204" pitchFamily="34" charset="0"/>
                        </a:rPr>
                        <a:t>3.99</a:t>
                      </a:r>
                    </a:p>
                  </a:txBody>
                  <a:tcPr marL="6350" marR="6350" marT="6350" marB="0" anchor="ctr"/>
                </a:tc>
                <a:tc>
                  <a:txBody>
                    <a:bodyPr/>
                    <a:lstStyle/>
                    <a:p>
                      <a:pPr algn="ctr" fontAlgn="ctr"/>
                      <a:r>
                        <a:rPr lang="en-US" sz="1600" b="0" i="0" u="none" strike="noStrike">
                          <a:solidFill>
                            <a:srgbClr val="000000"/>
                          </a:solidFill>
                          <a:effectLst/>
                          <a:latin typeface="Calibri" panose="020F0502020204030204" pitchFamily="34" charset="0"/>
                        </a:rPr>
                        <a:t>1.99</a:t>
                      </a:r>
                    </a:p>
                  </a:txBody>
                  <a:tcPr marL="6350" marR="6350" marT="6350" marB="0" anchor="ctr"/>
                </a:tc>
                <a:tc>
                  <a:txBody>
                    <a:bodyPr/>
                    <a:lstStyle/>
                    <a:p>
                      <a:pPr algn="ctr" fontAlgn="ctr"/>
                      <a:r>
                        <a:rPr lang="en-US" sz="1600" b="0" i="0" u="none" strike="noStrike" dirty="0">
                          <a:solidFill>
                            <a:srgbClr val="000000"/>
                          </a:solidFill>
                          <a:effectLst/>
                          <a:latin typeface="Calibri" panose="020F0502020204030204" pitchFamily="34" charset="0"/>
                        </a:rPr>
                        <a:t>-</a:t>
                      </a:r>
                    </a:p>
                  </a:txBody>
                  <a:tcPr marL="6350" marR="6350" marT="6350" marB="0" anchor="ctr"/>
                </a:tc>
                <a:tc>
                  <a:txBody>
                    <a:bodyPr/>
                    <a:lstStyle/>
                    <a:p>
                      <a:pPr algn="ctr" fontAlgn="ctr"/>
                      <a:r>
                        <a:rPr lang="en-US" sz="1600" b="0" i="0" u="none" strike="noStrike" dirty="0">
                          <a:solidFill>
                            <a:srgbClr val="000000"/>
                          </a:solidFill>
                          <a:effectLst/>
                          <a:latin typeface="Calibri" panose="020F0502020204030204" pitchFamily="34" charset="0"/>
                        </a:rPr>
                        <a:t>-</a:t>
                      </a:r>
                    </a:p>
                  </a:txBody>
                  <a:tcPr marL="6350" marR="6350" marT="6350" marB="0" anchor="ctr"/>
                </a:tc>
                <a:tc>
                  <a:txBody>
                    <a:bodyPr/>
                    <a:lstStyle/>
                    <a:p>
                      <a:pPr algn="ctr" fontAlgn="ctr"/>
                      <a:r>
                        <a:rPr lang="en-US" sz="1600" b="1" i="0" u="none" strike="noStrike" dirty="0">
                          <a:solidFill>
                            <a:srgbClr val="000000"/>
                          </a:solidFill>
                          <a:effectLst/>
                          <a:latin typeface="Calibri" panose="020F0502020204030204" pitchFamily="34" charset="0"/>
                        </a:rPr>
                        <a:t>41.04</a:t>
                      </a:r>
                    </a:p>
                  </a:txBody>
                  <a:tcPr marL="6350" marR="6350" marT="6350" marB="0" anchor="ctr"/>
                </a:tc>
                <a:extLst>
                  <a:ext uri="{0D108BD9-81ED-4DB2-BD59-A6C34878D82A}">
                    <a16:rowId xmlns:a16="http://schemas.microsoft.com/office/drawing/2014/main" val="2495945595"/>
                  </a:ext>
                </a:extLst>
              </a:tr>
              <a:tr h="381620">
                <a:tc>
                  <a:txBody>
                    <a:bodyPr/>
                    <a:lstStyle/>
                    <a:p>
                      <a:r>
                        <a:rPr lang="en-US" dirty="0"/>
                        <a:t>1</a:t>
                      </a:r>
                    </a:p>
                  </a:txBody>
                  <a:tcPr/>
                </a:tc>
                <a:tc>
                  <a:txBody>
                    <a:bodyPr/>
                    <a:lstStyle/>
                    <a:p>
                      <a:pPr algn="ctr" fontAlgn="ctr"/>
                      <a:r>
                        <a:rPr lang="en-US" sz="1600" b="0" i="0" u="none" strike="noStrike">
                          <a:solidFill>
                            <a:srgbClr val="000000"/>
                          </a:solidFill>
                          <a:effectLst/>
                          <a:latin typeface="Calibri" panose="020F0502020204030204" pitchFamily="34" charset="0"/>
                        </a:rPr>
                        <a:t>2.00</a:t>
                      </a:r>
                    </a:p>
                  </a:txBody>
                  <a:tcPr marL="6350" marR="6350" marT="6350" marB="0" anchor="ctr"/>
                </a:tc>
                <a:tc>
                  <a:txBody>
                    <a:bodyPr/>
                    <a:lstStyle/>
                    <a:p>
                      <a:pPr algn="ctr" fontAlgn="ctr"/>
                      <a:r>
                        <a:rPr lang="en-US" sz="1600" b="0" i="0" u="none" strike="noStrike" dirty="0">
                          <a:solidFill>
                            <a:srgbClr val="000000"/>
                          </a:solidFill>
                          <a:effectLst/>
                          <a:latin typeface="Calibri" panose="020F0502020204030204" pitchFamily="34" charset="0"/>
                        </a:rPr>
                        <a:t>1.97</a:t>
                      </a:r>
                    </a:p>
                  </a:txBody>
                  <a:tcPr marL="6350" marR="6350" marT="6350" marB="0" anchor="ctr"/>
                </a:tc>
                <a:tc>
                  <a:txBody>
                    <a:bodyPr/>
                    <a:lstStyle/>
                    <a:p>
                      <a:pPr algn="ctr" fontAlgn="ctr"/>
                      <a:r>
                        <a:rPr lang="en-US" sz="1600" b="0" i="0" u="none" strike="noStrike">
                          <a:solidFill>
                            <a:srgbClr val="000000"/>
                          </a:solidFill>
                          <a:effectLst/>
                          <a:latin typeface="Calibri" panose="020F0502020204030204" pitchFamily="34" charset="0"/>
                        </a:rPr>
                        <a:t>2.00</a:t>
                      </a:r>
                    </a:p>
                  </a:txBody>
                  <a:tcPr marL="6350" marR="6350" marT="6350" marB="0" anchor="ctr"/>
                </a:tc>
                <a:tc>
                  <a:txBody>
                    <a:bodyPr/>
                    <a:lstStyle/>
                    <a:p>
                      <a:pPr algn="ctr" fontAlgn="ctr"/>
                      <a:r>
                        <a:rPr lang="en-US" sz="1600" b="0" i="0" u="none" strike="noStrike" dirty="0">
                          <a:solidFill>
                            <a:srgbClr val="000000"/>
                          </a:solidFill>
                          <a:effectLst/>
                          <a:latin typeface="Calibri" panose="020F0502020204030204" pitchFamily="34" charset="0"/>
                        </a:rPr>
                        <a:t>1.81</a:t>
                      </a:r>
                    </a:p>
                  </a:txBody>
                  <a:tcPr marL="6350" marR="6350" marT="6350" marB="0" anchor="ctr"/>
                </a:tc>
                <a:tc>
                  <a:txBody>
                    <a:bodyPr/>
                    <a:lstStyle/>
                    <a:p>
                      <a:pPr algn="ctr" fontAlgn="ctr"/>
                      <a:r>
                        <a:rPr lang="en-US" sz="1600" b="0" i="0" u="none" strike="noStrike">
                          <a:solidFill>
                            <a:srgbClr val="000000"/>
                          </a:solidFill>
                          <a:effectLst/>
                          <a:latin typeface="Calibri" panose="020F0502020204030204" pitchFamily="34" charset="0"/>
                        </a:rPr>
                        <a:t>1.87</a:t>
                      </a:r>
                    </a:p>
                  </a:txBody>
                  <a:tcPr marL="6350" marR="6350" marT="6350" marB="0" anchor="ctr"/>
                </a:tc>
                <a:tc>
                  <a:txBody>
                    <a:bodyPr/>
                    <a:lstStyle/>
                    <a:p>
                      <a:pPr algn="ctr" fontAlgn="ctr"/>
                      <a:r>
                        <a:rPr lang="en-US" sz="1600" b="0" i="0" u="none" strike="noStrike">
                          <a:solidFill>
                            <a:srgbClr val="000000"/>
                          </a:solidFill>
                          <a:effectLst/>
                          <a:latin typeface="Calibri" panose="020F0502020204030204" pitchFamily="34" charset="0"/>
                        </a:rPr>
                        <a:t>1.95</a:t>
                      </a:r>
                    </a:p>
                  </a:txBody>
                  <a:tcPr marL="6350" marR="6350" marT="6350" marB="0" anchor="ctr"/>
                </a:tc>
                <a:tc>
                  <a:txBody>
                    <a:bodyPr/>
                    <a:lstStyle/>
                    <a:p>
                      <a:pPr algn="ctr" fontAlgn="ctr"/>
                      <a:r>
                        <a:rPr lang="en-US" sz="1600" b="0" i="0" u="none" strike="noStrike">
                          <a:solidFill>
                            <a:srgbClr val="000000"/>
                          </a:solidFill>
                          <a:effectLst/>
                          <a:latin typeface="Calibri" panose="020F0502020204030204" pitchFamily="34" charset="0"/>
                        </a:rPr>
                        <a:t>3.25</a:t>
                      </a:r>
                    </a:p>
                  </a:txBody>
                  <a:tcPr marL="6350" marR="6350" marT="6350" marB="0" anchor="ctr"/>
                </a:tc>
                <a:tc>
                  <a:txBody>
                    <a:bodyPr/>
                    <a:lstStyle/>
                    <a:p>
                      <a:pPr algn="ctr" fontAlgn="ctr"/>
                      <a:r>
                        <a:rPr lang="en-US" sz="1600" b="0" i="0" u="none" strike="noStrike">
                          <a:solidFill>
                            <a:srgbClr val="000000"/>
                          </a:solidFill>
                          <a:effectLst/>
                          <a:latin typeface="Calibri" panose="020F0502020204030204" pitchFamily="34" charset="0"/>
                        </a:rPr>
                        <a:t>15.58</a:t>
                      </a:r>
                    </a:p>
                  </a:txBody>
                  <a:tcPr marL="6350" marR="6350" marT="6350" marB="0" anchor="ctr"/>
                </a:tc>
                <a:tc>
                  <a:txBody>
                    <a:bodyPr/>
                    <a:lstStyle/>
                    <a:p>
                      <a:pPr algn="ctr" fontAlgn="ctr"/>
                      <a:r>
                        <a:rPr lang="en-US" sz="1600" b="0" i="0" u="none" strike="noStrike" dirty="0">
                          <a:solidFill>
                            <a:srgbClr val="000000"/>
                          </a:solidFill>
                          <a:effectLst/>
                          <a:latin typeface="Calibri" panose="020F0502020204030204" pitchFamily="34" charset="0"/>
                        </a:rPr>
                        <a:t>-</a:t>
                      </a:r>
                    </a:p>
                  </a:txBody>
                  <a:tcPr marL="6350" marR="6350" marT="6350" marB="0" anchor="ctr"/>
                </a:tc>
                <a:tc>
                  <a:txBody>
                    <a:bodyPr/>
                    <a:lstStyle/>
                    <a:p>
                      <a:pPr algn="ctr" fontAlgn="ctr"/>
                      <a:r>
                        <a:rPr lang="en-US" sz="1600" b="0" i="0" u="none" strike="noStrike" dirty="0">
                          <a:solidFill>
                            <a:srgbClr val="000000"/>
                          </a:solidFill>
                          <a:effectLst/>
                          <a:latin typeface="Calibri" panose="020F0502020204030204" pitchFamily="34" charset="0"/>
                        </a:rPr>
                        <a:t>-</a:t>
                      </a:r>
                    </a:p>
                  </a:txBody>
                  <a:tcPr marL="6350" marR="6350" marT="6350" marB="0" anchor="ctr"/>
                </a:tc>
                <a:tc>
                  <a:txBody>
                    <a:bodyPr/>
                    <a:lstStyle/>
                    <a:p>
                      <a:pPr algn="ctr" fontAlgn="ctr"/>
                      <a:r>
                        <a:rPr lang="en-US" sz="1600" b="0" i="0" u="none" strike="noStrike" dirty="0">
                          <a:solidFill>
                            <a:srgbClr val="000000"/>
                          </a:solidFill>
                          <a:effectLst/>
                          <a:latin typeface="Calibri" panose="020F0502020204030204" pitchFamily="34" charset="0"/>
                        </a:rPr>
                        <a:t>-</a:t>
                      </a:r>
                    </a:p>
                  </a:txBody>
                  <a:tcPr marL="6350" marR="6350" marT="6350" marB="0" anchor="ctr"/>
                </a:tc>
                <a:tc>
                  <a:txBody>
                    <a:bodyPr/>
                    <a:lstStyle/>
                    <a:p>
                      <a:pPr algn="ctr" fontAlgn="ctr"/>
                      <a:r>
                        <a:rPr lang="en-US" sz="1600" b="0" i="0" u="none" strike="noStrike" dirty="0">
                          <a:solidFill>
                            <a:srgbClr val="000000"/>
                          </a:solidFill>
                          <a:effectLst/>
                          <a:latin typeface="Calibri" panose="020F0502020204030204" pitchFamily="34" charset="0"/>
                        </a:rPr>
                        <a:t>-</a:t>
                      </a:r>
                    </a:p>
                  </a:txBody>
                  <a:tcPr marL="6350" marR="6350" marT="6350" marB="0" anchor="ctr"/>
                </a:tc>
                <a:tc>
                  <a:txBody>
                    <a:bodyPr/>
                    <a:lstStyle/>
                    <a:p>
                      <a:pPr algn="ctr" fontAlgn="ctr"/>
                      <a:r>
                        <a:rPr lang="en-US" sz="1600" b="0" i="0" u="none" strike="noStrike" dirty="0">
                          <a:solidFill>
                            <a:srgbClr val="000000"/>
                          </a:solidFill>
                          <a:effectLst/>
                          <a:latin typeface="Calibri" panose="020F0502020204030204" pitchFamily="34" charset="0"/>
                        </a:rPr>
                        <a:t>-</a:t>
                      </a:r>
                    </a:p>
                  </a:txBody>
                  <a:tcPr marL="6350" marR="6350" marT="6350" marB="0" anchor="ctr"/>
                </a:tc>
                <a:tc>
                  <a:txBody>
                    <a:bodyPr/>
                    <a:lstStyle/>
                    <a:p>
                      <a:pPr algn="ctr" fontAlgn="ctr"/>
                      <a:r>
                        <a:rPr lang="en-US" sz="1600" b="0" i="0" u="none" strike="noStrike" dirty="0">
                          <a:solidFill>
                            <a:srgbClr val="000000"/>
                          </a:solidFill>
                          <a:effectLst/>
                          <a:latin typeface="Calibri" panose="020F0502020204030204" pitchFamily="34" charset="0"/>
                        </a:rPr>
                        <a:t>-</a:t>
                      </a:r>
                    </a:p>
                  </a:txBody>
                  <a:tcPr marL="6350" marR="6350" marT="6350" marB="0" anchor="ctr"/>
                </a:tc>
                <a:tc>
                  <a:txBody>
                    <a:bodyPr/>
                    <a:lstStyle/>
                    <a:p>
                      <a:pPr algn="ctr" fontAlgn="ctr"/>
                      <a:r>
                        <a:rPr lang="en-US" sz="1600" b="1" i="0" u="none" strike="noStrike" dirty="0">
                          <a:solidFill>
                            <a:srgbClr val="000000"/>
                          </a:solidFill>
                          <a:effectLst/>
                          <a:latin typeface="Calibri" panose="020F0502020204030204" pitchFamily="34" charset="0"/>
                        </a:rPr>
                        <a:t>30.43</a:t>
                      </a:r>
                    </a:p>
                  </a:txBody>
                  <a:tcPr marL="6350" marR="6350" marT="6350" marB="0" anchor="ctr"/>
                </a:tc>
                <a:extLst>
                  <a:ext uri="{0D108BD9-81ED-4DB2-BD59-A6C34878D82A}">
                    <a16:rowId xmlns:a16="http://schemas.microsoft.com/office/drawing/2014/main" val="3329721503"/>
                  </a:ext>
                </a:extLst>
              </a:tr>
              <a:tr h="501857">
                <a:tc>
                  <a:txBody>
                    <a:bodyPr/>
                    <a:lstStyle/>
                    <a:p>
                      <a:r>
                        <a:rPr lang="en-US" dirty="0"/>
                        <a:t>2</a:t>
                      </a:r>
                    </a:p>
                  </a:txBody>
                  <a:tcPr/>
                </a:tc>
                <a:tc>
                  <a:txBody>
                    <a:bodyPr/>
                    <a:lstStyle/>
                    <a:p>
                      <a:pPr algn="ctr" fontAlgn="ctr"/>
                      <a:r>
                        <a:rPr lang="en-US" sz="1600" b="0" i="0" u="none" strike="noStrike">
                          <a:solidFill>
                            <a:srgbClr val="000000"/>
                          </a:solidFill>
                          <a:effectLst/>
                          <a:latin typeface="Calibri" panose="020F0502020204030204" pitchFamily="34" charset="0"/>
                        </a:rPr>
                        <a:t>1.70</a:t>
                      </a:r>
                    </a:p>
                  </a:txBody>
                  <a:tcPr marL="6350" marR="6350" marT="6350" marB="0" anchor="ctr"/>
                </a:tc>
                <a:tc>
                  <a:txBody>
                    <a:bodyPr/>
                    <a:lstStyle/>
                    <a:p>
                      <a:pPr algn="ctr" fontAlgn="ctr"/>
                      <a:r>
                        <a:rPr lang="en-US" sz="1600" b="0" i="0" u="none" strike="noStrike">
                          <a:solidFill>
                            <a:srgbClr val="000000"/>
                          </a:solidFill>
                          <a:effectLst/>
                          <a:latin typeface="Calibri" panose="020F0502020204030204" pitchFamily="34" charset="0"/>
                        </a:rPr>
                        <a:t>1.61</a:t>
                      </a:r>
                    </a:p>
                  </a:txBody>
                  <a:tcPr marL="6350" marR="6350" marT="6350" marB="0" anchor="ctr"/>
                </a:tc>
                <a:tc>
                  <a:txBody>
                    <a:bodyPr/>
                    <a:lstStyle/>
                    <a:p>
                      <a:pPr algn="ctr" fontAlgn="ctr"/>
                      <a:r>
                        <a:rPr lang="en-US" sz="1600" b="0" i="0" u="none" strike="noStrike">
                          <a:solidFill>
                            <a:srgbClr val="000000"/>
                          </a:solidFill>
                          <a:effectLst/>
                          <a:latin typeface="Calibri" panose="020F0502020204030204" pitchFamily="34" charset="0"/>
                        </a:rPr>
                        <a:t>1.68</a:t>
                      </a:r>
                    </a:p>
                  </a:txBody>
                  <a:tcPr marL="6350" marR="6350" marT="6350" marB="0" anchor="ctr"/>
                </a:tc>
                <a:tc>
                  <a:txBody>
                    <a:bodyPr/>
                    <a:lstStyle/>
                    <a:p>
                      <a:pPr algn="ctr" fontAlgn="ctr"/>
                      <a:r>
                        <a:rPr lang="en-US" sz="1600" b="0" i="0" u="none" strike="noStrike">
                          <a:solidFill>
                            <a:srgbClr val="000000"/>
                          </a:solidFill>
                          <a:effectLst/>
                          <a:latin typeface="Calibri" panose="020F0502020204030204" pitchFamily="34" charset="0"/>
                        </a:rPr>
                        <a:t>1.34</a:t>
                      </a:r>
                    </a:p>
                  </a:txBody>
                  <a:tcPr marL="6350" marR="6350" marT="6350" marB="0" anchor="ctr"/>
                </a:tc>
                <a:tc>
                  <a:txBody>
                    <a:bodyPr/>
                    <a:lstStyle/>
                    <a:p>
                      <a:pPr algn="ctr" fontAlgn="ctr"/>
                      <a:r>
                        <a:rPr lang="en-US" sz="1600" b="0" i="0" u="none" strike="noStrike">
                          <a:solidFill>
                            <a:srgbClr val="000000"/>
                          </a:solidFill>
                          <a:effectLst/>
                          <a:latin typeface="Calibri" panose="020F0502020204030204" pitchFamily="34" charset="0"/>
                        </a:rPr>
                        <a:t>1.43</a:t>
                      </a:r>
                    </a:p>
                  </a:txBody>
                  <a:tcPr marL="6350" marR="6350" marT="6350" marB="0" anchor="ctr"/>
                </a:tc>
                <a:tc>
                  <a:txBody>
                    <a:bodyPr/>
                    <a:lstStyle/>
                    <a:p>
                      <a:pPr algn="ctr" fontAlgn="ctr"/>
                      <a:r>
                        <a:rPr lang="en-US" sz="1600" b="0" i="0" u="none" strike="noStrike" dirty="0">
                          <a:solidFill>
                            <a:srgbClr val="000000"/>
                          </a:solidFill>
                          <a:effectLst/>
                          <a:latin typeface="Calibri" panose="020F0502020204030204" pitchFamily="34" charset="0"/>
                        </a:rPr>
                        <a:t>1.49</a:t>
                      </a:r>
                    </a:p>
                  </a:txBody>
                  <a:tcPr marL="6350" marR="6350" marT="6350" marB="0" anchor="ctr"/>
                </a:tc>
                <a:tc>
                  <a:txBody>
                    <a:bodyPr/>
                    <a:lstStyle/>
                    <a:p>
                      <a:pPr algn="ctr" fontAlgn="ctr"/>
                      <a:r>
                        <a:rPr lang="en-US" sz="1600" b="0" i="0" u="none" strike="noStrike">
                          <a:solidFill>
                            <a:srgbClr val="000000"/>
                          </a:solidFill>
                          <a:effectLst/>
                          <a:latin typeface="Calibri" panose="020F0502020204030204" pitchFamily="34" charset="0"/>
                        </a:rPr>
                        <a:t>3.31</a:t>
                      </a:r>
                    </a:p>
                  </a:txBody>
                  <a:tcPr marL="6350" marR="6350" marT="6350" marB="0" anchor="ctr"/>
                </a:tc>
                <a:tc>
                  <a:txBody>
                    <a:bodyPr/>
                    <a:lstStyle/>
                    <a:p>
                      <a:pPr algn="ctr" fontAlgn="ctr"/>
                      <a:r>
                        <a:rPr lang="en-US" sz="1600" b="0" i="0" u="none" strike="noStrike" dirty="0">
                          <a:solidFill>
                            <a:srgbClr val="000000"/>
                          </a:solidFill>
                          <a:effectLst/>
                          <a:latin typeface="Calibri" panose="020F0502020204030204" pitchFamily="34" charset="0"/>
                        </a:rPr>
                        <a:t>18.05</a:t>
                      </a:r>
                    </a:p>
                  </a:txBody>
                  <a:tcPr marL="6350" marR="6350" marT="6350" marB="0" anchor="ctr"/>
                </a:tc>
                <a:tc>
                  <a:txBody>
                    <a:bodyPr/>
                    <a:lstStyle/>
                    <a:p>
                      <a:pPr algn="ctr" fontAlgn="ctr"/>
                      <a:r>
                        <a:rPr lang="en-US" sz="1600" b="0" i="0" u="none" strike="noStrike" dirty="0">
                          <a:solidFill>
                            <a:srgbClr val="000000"/>
                          </a:solidFill>
                          <a:effectLst/>
                          <a:latin typeface="Calibri" panose="020F0502020204030204" pitchFamily="34" charset="0"/>
                        </a:rPr>
                        <a:t>-</a:t>
                      </a:r>
                    </a:p>
                  </a:txBody>
                  <a:tcPr marL="6350" marR="6350" marT="6350" marB="0" anchor="ctr"/>
                </a:tc>
                <a:tc>
                  <a:txBody>
                    <a:bodyPr/>
                    <a:lstStyle/>
                    <a:p>
                      <a:pPr algn="ctr" fontAlgn="ctr"/>
                      <a:r>
                        <a:rPr lang="en-US" sz="1600" b="0" i="0" u="none" strike="noStrike" dirty="0">
                          <a:solidFill>
                            <a:srgbClr val="000000"/>
                          </a:solidFill>
                          <a:effectLst/>
                          <a:latin typeface="Calibri" panose="020F0502020204030204" pitchFamily="34" charset="0"/>
                        </a:rPr>
                        <a:t>-</a:t>
                      </a:r>
                    </a:p>
                  </a:txBody>
                  <a:tcPr marL="6350" marR="6350" marT="6350" marB="0" anchor="ctr"/>
                </a:tc>
                <a:tc>
                  <a:txBody>
                    <a:bodyPr/>
                    <a:lstStyle/>
                    <a:p>
                      <a:pPr algn="ctr" fontAlgn="ctr"/>
                      <a:r>
                        <a:rPr lang="en-US" sz="1600" b="0" i="0" u="none" strike="noStrike" dirty="0">
                          <a:solidFill>
                            <a:srgbClr val="000000"/>
                          </a:solidFill>
                          <a:effectLst/>
                          <a:latin typeface="Calibri" panose="020F0502020204030204" pitchFamily="34" charset="0"/>
                        </a:rPr>
                        <a:t>-</a:t>
                      </a:r>
                    </a:p>
                  </a:txBody>
                  <a:tcPr marL="6350" marR="6350" marT="6350" marB="0" anchor="ctr"/>
                </a:tc>
                <a:tc>
                  <a:txBody>
                    <a:bodyPr/>
                    <a:lstStyle/>
                    <a:p>
                      <a:pPr algn="ctr" fontAlgn="ctr"/>
                      <a:r>
                        <a:rPr lang="en-US" sz="1600" b="0" i="0" u="none" strike="noStrike" dirty="0">
                          <a:solidFill>
                            <a:srgbClr val="000000"/>
                          </a:solidFill>
                          <a:effectLst/>
                          <a:latin typeface="Calibri" panose="020F0502020204030204" pitchFamily="34" charset="0"/>
                        </a:rPr>
                        <a:t>-</a:t>
                      </a:r>
                    </a:p>
                  </a:txBody>
                  <a:tcPr marL="6350" marR="6350" marT="6350" marB="0" anchor="ctr"/>
                </a:tc>
                <a:tc>
                  <a:txBody>
                    <a:bodyPr/>
                    <a:lstStyle/>
                    <a:p>
                      <a:pPr algn="ctr" fontAlgn="ctr"/>
                      <a:r>
                        <a:rPr lang="en-US" sz="1600" b="0" i="0" u="none" strike="noStrike">
                          <a:solidFill>
                            <a:srgbClr val="000000"/>
                          </a:solidFill>
                          <a:effectLst/>
                          <a:latin typeface="Calibri" panose="020F0502020204030204" pitchFamily="34" charset="0"/>
                        </a:rPr>
                        <a:t>0.69</a:t>
                      </a:r>
                    </a:p>
                  </a:txBody>
                  <a:tcPr marL="6350" marR="6350" marT="6350" marB="0" anchor="ctr"/>
                </a:tc>
                <a:tc>
                  <a:txBody>
                    <a:bodyPr/>
                    <a:lstStyle/>
                    <a:p>
                      <a:pPr algn="ctr" fontAlgn="ctr"/>
                      <a:r>
                        <a:rPr lang="en-US" sz="1600" b="0" i="0" u="none" strike="noStrike" dirty="0">
                          <a:solidFill>
                            <a:srgbClr val="000000"/>
                          </a:solidFill>
                          <a:effectLst/>
                          <a:latin typeface="Calibri" panose="020F0502020204030204" pitchFamily="34" charset="0"/>
                        </a:rPr>
                        <a:t>-</a:t>
                      </a:r>
                    </a:p>
                  </a:txBody>
                  <a:tcPr marL="6350" marR="6350" marT="6350" marB="0" anchor="ctr"/>
                </a:tc>
                <a:tc>
                  <a:txBody>
                    <a:bodyPr/>
                    <a:lstStyle/>
                    <a:p>
                      <a:pPr algn="ctr" fontAlgn="ctr"/>
                      <a:r>
                        <a:rPr lang="en-US" sz="1600" b="1" i="0" u="none" strike="noStrike" dirty="0">
                          <a:solidFill>
                            <a:srgbClr val="000000"/>
                          </a:solidFill>
                          <a:effectLst/>
                          <a:latin typeface="Calibri" panose="020F0502020204030204" pitchFamily="34" charset="0"/>
                        </a:rPr>
                        <a:t>31.29</a:t>
                      </a:r>
                    </a:p>
                  </a:txBody>
                  <a:tcPr marL="6350" marR="6350" marT="6350" marB="0" anchor="ctr"/>
                </a:tc>
                <a:extLst>
                  <a:ext uri="{0D108BD9-81ED-4DB2-BD59-A6C34878D82A}">
                    <a16:rowId xmlns:a16="http://schemas.microsoft.com/office/drawing/2014/main" val="1440199039"/>
                  </a:ext>
                </a:extLst>
              </a:tr>
              <a:tr h="381620">
                <a:tc>
                  <a:txBody>
                    <a:bodyPr/>
                    <a:lstStyle/>
                    <a:p>
                      <a:r>
                        <a:rPr lang="en-US" dirty="0"/>
                        <a:t>3</a:t>
                      </a:r>
                    </a:p>
                  </a:txBody>
                  <a:tcPr/>
                </a:tc>
                <a:tc>
                  <a:txBody>
                    <a:bodyPr/>
                    <a:lstStyle/>
                    <a:p>
                      <a:pPr algn="ctr" fontAlgn="ctr"/>
                      <a:r>
                        <a:rPr lang="en-US" sz="1600" b="0" i="0" u="none" strike="noStrike">
                          <a:solidFill>
                            <a:srgbClr val="000000"/>
                          </a:solidFill>
                          <a:effectLst/>
                          <a:latin typeface="Calibri" panose="020F0502020204030204" pitchFamily="34" charset="0"/>
                        </a:rPr>
                        <a:t>1.79</a:t>
                      </a:r>
                    </a:p>
                  </a:txBody>
                  <a:tcPr marL="6350" marR="6350" marT="6350" marB="0" anchor="ctr"/>
                </a:tc>
                <a:tc>
                  <a:txBody>
                    <a:bodyPr/>
                    <a:lstStyle/>
                    <a:p>
                      <a:pPr algn="ctr" fontAlgn="ctr"/>
                      <a:r>
                        <a:rPr lang="en-US" sz="1600" b="0" i="0" u="none" strike="noStrike">
                          <a:solidFill>
                            <a:srgbClr val="000000"/>
                          </a:solidFill>
                          <a:effectLst/>
                          <a:latin typeface="Calibri" panose="020F0502020204030204" pitchFamily="34" charset="0"/>
                        </a:rPr>
                        <a:t>1.95</a:t>
                      </a:r>
                    </a:p>
                  </a:txBody>
                  <a:tcPr marL="6350" marR="6350" marT="6350" marB="0" anchor="ctr"/>
                </a:tc>
                <a:tc>
                  <a:txBody>
                    <a:bodyPr/>
                    <a:lstStyle/>
                    <a:p>
                      <a:pPr algn="ctr" fontAlgn="ctr"/>
                      <a:r>
                        <a:rPr lang="en-US" sz="1600" b="0" i="0" u="none" strike="noStrike">
                          <a:solidFill>
                            <a:srgbClr val="000000"/>
                          </a:solidFill>
                          <a:effectLst/>
                          <a:latin typeface="Calibri" panose="020F0502020204030204" pitchFamily="34" charset="0"/>
                        </a:rPr>
                        <a:t>2.15</a:t>
                      </a:r>
                    </a:p>
                  </a:txBody>
                  <a:tcPr marL="6350" marR="6350" marT="6350" marB="0" anchor="ctr"/>
                </a:tc>
                <a:tc>
                  <a:txBody>
                    <a:bodyPr/>
                    <a:lstStyle/>
                    <a:p>
                      <a:pPr algn="ctr" fontAlgn="ctr"/>
                      <a:r>
                        <a:rPr lang="en-US" sz="1600" b="0" i="0" u="none" strike="noStrike">
                          <a:solidFill>
                            <a:srgbClr val="000000"/>
                          </a:solidFill>
                          <a:effectLst/>
                          <a:latin typeface="Calibri" panose="020F0502020204030204" pitchFamily="34" charset="0"/>
                        </a:rPr>
                        <a:t>1.40</a:t>
                      </a:r>
                    </a:p>
                  </a:txBody>
                  <a:tcPr marL="6350" marR="6350" marT="6350" marB="0" anchor="ctr"/>
                </a:tc>
                <a:tc>
                  <a:txBody>
                    <a:bodyPr/>
                    <a:lstStyle/>
                    <a:p>
                      <a:pPr algn="ctr" fontAlgn="ctr"/>
                      <a:r>
                        <a:rPr lang="en-US" sz="1600" b="0" i="0" u="none" strike="noStrike">
                          <a:solidFill>
                            <a:srgbClr val="000000"/>
                          </a:solidFill>
                          <a:effectLst/>
                          <a:latin typeface="Calibri" panose="020F0502020204030204" pitchFamily="34" charset="0"/>
                        </a:rPr>
                        <a:t>1.55</a:t>
                      </a:r>
                    </a:p>
                  </a:txBody>
                  <a:tcPr marL="6350" marR="6350" marT="6350" marB="0" anchor="ctr"/>
                </a:tc>
                <a:tc>
                  <a:txBody>
                    <a:bodyPr/>
                    <a:lstStyle/>
                    <a:p>
                      <a:pPr algn="ctr" fontAlgn="ctr"/>
                      <a:r>
                        <a:rPr lang="en-US" sz="1600" b="0" i="0" u="none" strike="noStrike">
                          <a:solidFill>
                            <a:srgbClr val="000000"/>
                          </a:solidFill>
                          <a:effectLst/>
                          <a:latin typeface="Calibri" panose="020F0502020204030204" pitchFamily="34" charset="0"/>
                        </a:rPr>
                        <a:t>1.67</a:t>
                      </a:r>
                    </a:p>
                  </a:txBody>
                  <a:tcPr marL="6350" marR="6350" marT="6350" marB="0" anchor="ctr"/>
                </a:tc>
                <a:tc>
                  <a:txBody>
                    <a:bodyPr/>
                    <a:lstStyle/>
                    <a:p>
                      <a:pPr algn="ctr" fontAlgn="ctr"/>
                      <a:r>
                        <a:rPr lang="en-US" sz="1600" b="0" i="0" u="none" strike="noStrike">
                          <a:solidFill>
                            <a:srgbClr val="000000"/>
                          </a:solidFill>
                          <a:effectLst/>
                          <a:latin typeface="Calibri" panose="020F0502020204030204" pitchFamily="34" charset="0"/>
                        </a:rPr>
                        <a:t>3.59</a:t>
                      </a:r>
                    </a:p>
                  </a:txBody>
                  <a:tcPr marL="6350" marR="6350" marT="6350" marB="0" anchor="ctr"/>
                </a:tc>
                <a:tc>
                  <a:txBody>
                    <a:bodyPr/>
                    <a:lstStyle/>
                    <a:p>
                      <a:pPr algn="ctr" fontAlgn="ctr"/>
                      <a:r>
                        <a:rPr lang="en-US" sz="1600" b="0" i="0" u="none" strike="noStrike">
                          <a:solidFill>
                            <a:srgbClr val="000000"/>
                          </a:solidFill>
                          <a:effectLst/>
                          <a:latin typeface="Calibri" panose="020F0502020204030204" pitchFamily="34" charset="0"/>
                        </a:rPr>
                        <a:t>21.20</a:t>
                      </a:r>
                    </a:p>
                  </a:txBody>
                  <a:tcPr marL="6350" marR="6350" marT="6350" marB="0" anchor="ctr"/>
                </a:tc>
                <a:tc>
                  <a:txBody>
                    <a:bodyPr/>
                    <a:lstStyle/>
                    <a:p>
                      <a:pPr algn="ctr" fontAlgn="ctr"/>
                      <a:r>
                        <a:rPr lang="en-US" sz="1600" b="0" i="0" u="none" strike="noStrike">
                          <a:solidFill>
                            <a:srgbClr val="000000"/>
                          </a:solidFill>
                          <a:effectLst/>
                          <a:latin typeface="Calibri" panose="020F0502020204030204" pitchFamily="34" charset="0"/>
                        </a:rPr>
                        <a:t>1.75</a:t>
                      </a:r>
                    </a:p>
                  </a:txBody>
                  <a:tcPr marL="6350" marR="6350" marT="6350" marB="0" anchor="ctr"/>
                </a:tc>
                <a:tc>
                  <a:txBody>
                    <a:bodyPr/>
                    <a:lstStyle/>
                    <a:p>
                      <a:pPr algn="ctr" fontAlgn="ctr"/>
                      <a:r>
                        <a:rPr lang="en-US" sz="1600" b="0" i="0" u="none" strike="noStrike" dirty="0">
                          <a:solidFill>
                            <a:srgbClr val="000000"/>
                          </a:solidFill>
                          <a:effectLst/>
                          <a:latin typeface="Calibri" panose="020F0502020204030204" pitchFamily="34" charset="0"/>
                        </a:rPr>
                        <a:t>3.33</a:t>
                      </a:r>
                    </a:p>
                  </a:txBody>
                  <a:tcPr marL="6350" marR="6350" marT="6350" marB="0" anchor="ctr"/>
                </a:tc>
                <a:tc>
                  <a:txBody>
                    <a:bodyPr/>
                    <a:lstStyle/>
                    <a:p>
                      <a:pPr algn="ctr" fontAlgn="ctr"/>
                      <a:r>
                        <a:rPr lang="en-US" sz="1600" b="0" i="0" u="none" strike="noStrike" dirty="0">
                          <a:solidFill>
                            <a:srgbClr val="000000"/>
                          </a:solidFill>
                          <a:effectLst/>
                          <a:latin typeface="Calibri" panose="020F0502020204030204" pitchFamily="34" charset="0"/>
                        </a:rPr>
                        <a:t>-</a:t>
                      </a:r>
                    </a:p>
                  </a:txBody>
                  <a:tcPr marL="6350" marR="6350" marT="6350" marB="0" anchor="ctr"/>
                </a:tc>
                <a:tc>
                  <a:txBody>
                    <a:bodyPr/>
                    <a:lstStyle/>
                    <a:p>
                      <a:pPr algn="ctr" fontAlgn="ctr"/>
                      <a:r>
                        <a:rPr lang="en-US" sz="1600" b="0" i="0" u="none" strike="noStrike" dirty="0">
                          <a:solidFill>
                            <a:srgbClr val="000000"/>
                          </a:solidFill>
                          <a:effectLst/>
                          <a:latin typeface="Calibri" panose="020F0502020204030204" pitchFamily="34" charset="0"/>
                        </a:rPr>
                        <a:t>-</a:t>
                      </a:r>
                    </a:p>
                  </a:txBody>
                  <a:tcPr marL="6350" marR="6350" marT="6350" marB="0" anchor="ctr"/>
                </a:tc>
                <a:tc>
                  <a:txBody>
                    <a:bodyPr/>
                    <a:lstStyle/>
                    <a:p>
                      <a:pPr algn="ctr" fontAlgn="ctr"/>
                      <a:r>
                        <a:rPr lang="en-US" sz="1600" b="0" i="0" u="none" strike="noStrike" dirty="0">
                          <a:solidFill>
                            <a:srgbClr val="000000"/>
                          </a:solidFill>
                          <a:effectLst/>
                          <a:latin typeface="Calibri" panose="020F0502020204030204" pitchFamily="34" charset="0"/>
                        </a:rPr>
                        <a:t>-</a:t>
                      </a:r>
                    </a:p>
                  </a:txBody>
                  <a:tcPr marL="6350" marR="6350" marT="6350" marB="0" anchor="ctr"/>
                </a:tc>
                <a:tc>
                  <a:txBody>
                    <a:bodyPr/>
                    <a:lstStyle/>
                    <a:p>
                      <a:pPr algn="ctr" fontAlgn="ctr"/>
                      <a:r>
                        <a:rPr lang="en-US" sz="1600" b="0" i="0" u="none" strike="noStrike" dirty="0">
                          <a:solidFill>
                            <a:srgbClr val="000000"/>
                          </a:solidFill>
                          <a:effectLst/>
                          <a:latin typeface="Calibri" panose="020F0502020204030204" pitchFamily="34" charset="0"/>
                        </a:rPr>
                        <a:t>-</a:t>
                      </a:r>
                    </a:p>
                  </a:txBody>
                  <a:tcPr marL="6350" marR="6350" marT="6350" marB="0" anchor="ctr"/>
                </a:tc>
                <a:tc>
                  <a:txBody>
                    <a:bodyPr/>
                    <a:lstStyle/>
                    <a:p>
                      <a:pPr algn="ctr" fontAlgn="ctr"/>
                      <a:r>
                        <a:rPr lang="en-US" sz="1600" b="1" i="0" u="none" strike="noStrike" dirty="0">
                          <a:solidFill>
                            <a:srgbClr val="000000"/>
                          </a:solidFill>
                          <a:effectLst/>
                          <a:latin typeface="Calibri" panose="020F0502020204030204" pitchFamily="34" charset="0"/>
                        </a:rPr>
                        <a:t>40.38</a:t>
                      </a:r>
                    </a:p>
                  </a:txBody>
                  <a:tcPr marL="6350" marR="6350" marT="6350" marB="0" anchor="ctr"/>
                </a:tc>
                <a:extLst>
                  <a:ext uri="{0D108BD9-81ED-4DB2-BD59-A6C34878D82A}">
                    <a16:rowId xmlns:a16="http://schemas.microsoft.com/office/drawing/2014/main" val="2450170426"/>
                  </a:ext>
                </a:extLst>
              </a:tr>
              <a:tr h="381620">
                <a:tc>
                  <a:txBody>
                    <a:bodyPr/>
                    <a:lstStyle/>
                    <a:p>
                      <a:r>
                        <a:rPr lang="en-US" dirty="0"/>
                        <a:t>4</a:t>
                      </a:r>
                    </a:p>
                  </a:txBody>
                  <a:tcPr/>
                </a:tc>
                <a:tc>
                  <a:txBody>
                    <a:bodyPr/>
                    <a:lstStyle/>
                    <a:p>
                      <a:pPr algn="ctr" fontAlgn="ctr"/>
                      <a:r>
                        <a:rPr lang="en-US" sz="1600" b="0" i="0" u="none" strike="noStrike">
                          <a:solidFill>
                            <a:srgbClr val="000000"/>
                          </a:solidFill>
                          <a:effectLst/>
                          <a:latin typeface="Calibri" panose="020F0502020204030204" pitchFamily="34" charset="0"/>
                        </a:rPr>
                        <a:t>1.50</a:t>
                      </a:r>
                    </a:p>
                  </a:txBody>
                  <a:tcPr marL="6350" marR="6350" marT="6350" marB="0" anchor="ctr"/>
                </a:tc>
                <a:tc>
                  <a:txBody>
                    <a:bodyPr/>
                    <a:lstStyle/>
                    <a:p>
                      <a:pPr algn="ctr" fontAlgn="ctr"/>
                      <a:r>
                        <a:rPr lang="en-US" sz="1600" b="0" i="0" u="none" strike="noStrike">
                          <a:solidFill>
                            <a:srgbClr val="000000"/>
                          </a:solidFill>
                          <a:effectLst/>
                          <a:latin typeface="Calibri" panose="020F0502020204030204" pitchFamily="34" charset="0"/>
                        </a:rPr>
                        <a:t>1.45</a:t>
                      </a:r>
                    </a:p>
                  </a:txBody>
                  <a:tcPr marL="6350" marR="6350" marT="6350" marB="0" anchor="ctr"/>
                </a:tc>
                <a:tc>
                  <a:txBody>
                    <a:bodyPr/>
                    <a:lstStyle/>
                    <a:p>
                      <a:pPr algn="ctr" fontAlgn="ctr"/>
                      <a:r>
                        <a:rPr lang="en-US" sz="1600" b="0" i="0" u="none" strike="noStrike">
                          <a:solidFill>
                            <a:srgbClr val="000000"/>
                          </a:solidFill>
                          <a:effectLst/>
                          <a:latin typeface="Calibri" panose="020F0502020204030204" pitchFamily="34" charset="0"/>
                        </a:rPr>
                        <a:t>1.56</a:t>
                      </a:r>
                    </a:p>
                  </a:txBody>
                  <a:tcPr marL="6350" marR="6350" marT="6350" marB="0" anchor="ctr"/>
                </a:tc>
                <a:tc>
                  <a:txBody>
                    <a:bodyPr/>
                    <a:lstStyle/>
                    <a:p>
                      <a:pPr algn="ctr" fontAlgn="ctr"/>
                      <a:r>
                        <a:rPr lang="en-US" sz="1600" b="0" i="0" u="none" strike="noStrike">
                          <a:solidFill>
                            <a:srgbClr val="000000"/>
                          </a:solidFill>
                          <a:effectLst/>
                          <a:latin typeface="Calibri" panose="020F0502020204030204" pitchFamily="34" charset="0"/>
                        </a:rPr>
                        <a:t>1.40</a:t>
                      </a:r>
                    </a:p>
                  </a:txBody>
                  <a:tcPr marL="6350" marR="6350" marT="6350" marB="0" anchor="ctr"/>
                </a:tc>
                <a:tc>
                  <a:txBody>
                    <a:bodyPr/>
                    <a:lstStyle/>
                    <a:p>
                      <a:pPr algn="ctr" fontAlgn="ctr"/>
                      <a:r>
                        <a:rPr lang="en-US" sz="1600" b="0" i="0" u="none" strike="noStrike">
                          <a:solidFill>
                            <a:srgbClr val="000000"/>
                          </a:solidFill>
                          <a:effectLst/>
                          <a:latin typeface="Calibri" panose="020F0502020204030204" pitchFamily="34" charset="0"/>
                        </a:rPr>
                        <a:t>1.48</a:t>
                      </a:r>
                    </a:p>
                  </a:txBody>
                  <a:tcPr marL="6350" marR="6350" marT="6350" marB="0" anchor="ctr"/>
                </a:tc>
                <a:tc>
                  <a:txBody>
                    <a:bodyPr/>
                    <a:lstStyle/>
                    <a:p>
                      <a:pPr algn="ctr" fontAlgn="ctr"/>
                      <a:r>
                        <a:rPr lang="en-US" sz="1600" b="0" i="0" u="none" strike="noStrike">
                          <a:solidFill>
                            <a:srgbClr val="000000"/>
                          </a:solidFill>
                          <a:effectLst/>
                          <a:latin typeface="Calibri" panose="020F0502020204030204" pitchFamily="34" charset="0"/>
                        </a:rPr>
                        <a:t>1.61</a:t>
                      </a:r>
                    </a:p>
                  </a:txBody>
                  <a:tcPr marL="6350" marR="6350" marT="6350" marB="0" anchor="ctr"/>
                </a:tc>
                <a:tc>
                  <a:txBody>
                    <a:bodyPr/>
                    <a:lstStyle/>
                    <a:p>
                      <a:pPr algn="ctr" fontAlgn="ctr"/>
                      <a:r>
                        <a:rPr lang="en-US" sz="1600" b="0" i="0" u="none" strike="noStrike">
                          <a:solidFill>
                            <a:srgbClr val="000000"/>
                          </a:solidFill>
                          <a:effectLst/>
                          <a:latin typeface="Calibri" panose="020F0502020204030204" pitchFamily="34" charset="0"/>
                        </a:rPr>
                        <a:t>3.36</a:t>
                      </a:r>
                    </a:p>
                  </a:txBody>
                  <a:tcPr marL="6350" marR="6350" marT="6350" marB="0" anchor="ctr"/>
                </a:tc>
                <a:tc>
                  <a:txBody>
                    <a:bodyPr/>
                    <a:lstStyle/>
                    <a:p>
                      <a:pPr algn="ctr" fontAlgn="ctr"/>
                      <a:r>
                        <a:rPr lang="en-US" sz="1600" b="0" i="0" u="none" strike="noStrike" dirty="0">
                          <a:solidFill>
                            <a:srgbClr val="000000"/>
                          </a:solidFill>
                          <a:effectLst/>
                          <a:latin typeface="Calibri" panose="020F0502020204030204" pitchFamily="34" charset="0"/>
                        </a:rPr>
                        <a:t>-</a:t>
                      </a:r>
                    </a:p>
                  </a:txBody>
                  <a:tcPr marL="6350" marR="6350" marT="6350" marB="0" anchor="ctr"/>
                </a:tc>
                <a:tc>
                  <a:txBody>
                    <a:bodyPr/>
                    <a:lstStyle/>
                    <a:p>
                      <a:pPr algn="ctr" fontAlgn="ctr"/>
                      <a:r>
                        <a:rPr lang="en-US" sz="1600" b="0" i="0" u="none" strike="noStrike" dirty="0">
                          <a:solidFill>
                            <a:srgbClr val="000000"/>
                          </a:solidFill>
                          <a:effectLst/>
                          <a:latin typeface="Calibri" panose="020F0502020204030204" pitchFamily="34" charset="0"/>
                        </a:rPr>
                        <a:t>-</a:t>
                      </a:r>
                    </a:p>
                  </a:txBody>
                  <a:tcPr marL="6350" marR="6350" marT="6350" marB="0" anchor="ctr"/>
                </a:tc>
                <a:tc>
                  <a:txBody>
                    <a:bodyPr/>
                    <a:lstStyle/>
                    <a:p>
                      <a:pPr algn="ctr" fontAlgn="ctr"/>
                      <a:r>
                        <a:rPr lang="en-US" sz="1600" b="0" i="0" u="none" strike="noStrike">
                          <a:solidFill>
                            <a:srgbClr val="000000"/>
                          </a:solidFill>
                          <a:effectLst/>
                          <a:latin typeface="Calibri" panose="020F0502020204030204" pitchFamily="34" charset="0"/>
                        </a:rPr>
                        <a:t>2.75</a:t>
                      </a:r>
                    </a:p>
                  </a:txBody>
                  <a:tcPr marL="6350" marR="6350" marT="6350" marB="0" anchor="ctr"/>
                </a:tc>
                <a:tc>
                  <a:txBody>
                    <a:bodyPr/>
                    <a:lstStyle/>
                    <a:p>
                      <a:pPr algn="ctr" fontAlgn="ctr"/>
                      <a:r>
                        <a:rPr lang="en-US" sz="1600" b="0" i="0" u="none" strike="noStrike" dirty="0">
                          <a:solidFill>
                            <a:srgbClr val="000000"/>
                          </a:solidFill>
                          <a:effectLst/>
                          <a:latin typeface="Calibri" panose="020F0502020204030204" pitchFamily="34" charset="0"/>
                        </a:rPr>
                        <a:t>-</a:t>
                      </a:r>
                    </a:p>
                  </a:txBody>
                  <a:tcPr marL="6350" marR="6350" marT="6350" marB="0" anchor="ctr"/>
                </a:tc>
                <a:tc>
                  <a:txBody>
                    <a:bodyPr/>
                    <a:lstStyle/>
                    <a:p>
                      <a:pPr algn="ctr" fontAlgn="ctr"/>
                      <a:r>
                        <a:rPr lang="en-US" sz="1600" b="0" i="0" u="none" strike="noStrike" dirty="0">
                          <a:solidFill>
                            <a:srgbClr val="000000"/>
                          </a:solidFill>
                          <a:effectLst/>
                          <a:latin typeface="Calibri" panose="020F0502020204030204" pitchFamily="34" charset="0"/>
                        </a:rPr>
                        <a:t>-</a:t>
                      </a:r>
                    </a:p>
                  </a:txBody>
                  <a:tcPr marL="6350" marR="6350" marT="6350" marB="0" anchor="ctr"/>
                </a:tc>
                <a:tc>
                  <a:txBody>
                    <a:bodyPr/>
                    <a:lstStyle/>
                    <a:p>
                      <a:pPr algn="ctr" fontAlgn="ctr"/>
                      <a:r>
                        <a:rPr lang="en-US" sz="1600" b="0" i="0" u="none" strike="noStrike" dirty="0">
                          <a:solidFill>
                            <a:srgbClr val="000000"/>
                          </a:solidFill>
                          <a:effectLst/>
                          <a:latin typeface="Calibri" panose="020F0502020204030204" pitchFamily="34" charset="0"/>
                        </a:rPr>
                        <a:t>-</a:t>
                      </a:r>
                    </a:p>
                  </a:txBody>
                  <a:tcPr marL="6350" marR="6350" marT="6350" marB="0" anchor="ctr"/>
                </a:tc>
                <a:tc>
                  <a:txBody>
                    <a:bodyPr/>
                    <a:lstStyle/>
                    <a:p>
                      <a:pPr algn="ctr" fontAlgn="ctr"/>
                      <a:r>
                        <a:rPr lang="en-US" sz="1600" b="0" i="0" u="none" strike="noStrike" dirty="0">
                          <a:solidFill>
                            <a:srgbClr val="000000"/>
                          </a:solidFill>
                          <a:effectLst/>
                          <a:latin typeface="Calibri" panose="020F0502020204030204" pitchFamily="34" charset="0"/>
                        </a:rPr>
                        <a:t>-</a:t>
                      </a:r>
                    </a:p>
                  </a:txBody>
                  <a:tcPr marL="6350" marR="6350" marT="6350" marB="0" anchor="ctr"/>
                </a:tc>
                <a:tc>
                  <a:txBody>
                    <a:bodyPr/>
                    <a:lstStyle/>
                    <a:p>
                      <a:pPr algn="ctr" fontAlgn="ctr"/>
                      <a:r>
                        <a:rPr lang="en-US" sz="1600" b="1" i="0" u="none" strike="noStrike" dirty="0">
                          <a:solidFill>
                            <a:srgbClr val="000000"/>
                          </a:solidFill>
                          <a:effectLst/>
                          <a:latin typeface="Calibri" panose="020F0502020204030204" pitchFamily="34" charset="0"/>
                        </a:rPr>
                        <a:t>15.11</a:t>
                      </a:r>
                    </a:p>
                  </a:txBody>
                  <a:tcPr marL="6350" marR="6350" marT="6350" marB="0" anchor="ctr"/>
                </a:tc>
                <a:extLst>
                  <a:ext uri="{0D108BD9-81ED-4DB2-BD59-A6C34878D82A}">
                    <a16:rowId xmlns:a16="http://schemas.microsoft.com/office/drawing/2014/main" val="2218281188"/>
                  </a:ext>
                </a:extLst>
              </a:tr>
              <a:tr h="381620">
                <a:tc>
                  <a:txBody>
                    <a:bodyPr/>
                    <a:lstStyle/>
                    <a:p>
                      <a:r>
                        <a:rPr lang="en-US" dirty="0"/>
                        <a:t>5</a:t>
                      </a:r>
                    </a:p>
                  </a:txBody>
                  <a:tcPr/>
                </a:tc>
                <a:tc>
                  <a:txBody>
                    <a:bodyPr/>
                    <a:lstStyle/>
                    <a:p>
                      <a:pPr algn="ctr" fontAlgn="ctr"/>
                      <a:r>
                        <a:rPr lang="en-US" sz="1600" b="0" i="0" u="none" strike="noStrike">
                          <a:solidFill>
                            <a:srgbClr val="000000"/>
                          </a:solidFill>
                          <a:effectLst/>
                          <a:latin typeface="Calibri" panose="020F0502020204030204" pitchFamily="34" charset="0"/>
                        </a:rPr>
                        <a:t>1.34</a:t>
                      </a:r>
                    </a:p>
                  </a:txBody>
                  <a:tcPr marL="6350" marR="6350" marT="6350" marB="0" anchor="ctr"/>
                </a:tc>
                <a:tc>
                  <a:txBody>
                    <a:bodyPr/>
                    <a:lstStyle/>
                    <a:p>
                      <a:pPr algn="ctr" fontAlgn="ctr"/>
                      <a:r>
                        <a:rPr lang="en-US" sz="1600" b="0" i="0" u="none" strike="noStrike">
                          <a:solidFill>
                            <a:srgbClr val="000000"/>
                          </a:solidFill>
                          <a:effectLst/>
                          <a:latin typeface="Calibri" panose="020F0502020204030204" pitchFamily="34" charset="0"/>
                        </a:rPr>
                        <a:t>1.37</a:t>
                      </a:r>
                    </a:p>
                  </a:txBody>
                  <a:tcPr marL="6350" marR="6350" marT="6350" marB="0" anchor="ctr"/>
                </a:tc>
                <a:tc>
                  <a:txBody>
                    <a:bodyPr/>
                    <a:lstStyle/>
                    <a:p>
                      <a:pPr algn="ctr" fontAlgn="ctr"/>
                      <a:r>
                        <a:rPr lang="en-US" sz="1600" b="0" i="0" u="none" strike="noStrike">
                          <a:solidFill>
                            <a:srgbClr val="000000"/>
                          </a:solidFill>
                          <a:effectLst/>
                          <a:latin typeface="Calibri" panose="020F0502020204030204" pitchFamily="34" charset="0"/>
                        </a:rPr>
                        <a:t>1.43</a:t>
                      </a:r>
                    </a:p>
                  </a:txBody>
                  <a:tcPr marL="6350" marR="6350" marT="6350" marB="0" anchor="ctr"/>
                </a:tc>
                <a:tc>
                  <a:txBody>
                    <a:bodyPr/>
                    <a:lstStyle/>
                    <a:p>
                      <a:pPr algn="ctr" fontAlgn="ctr"/>
                      <a:r>
                        <a:rPr lang="en-US" sz="1600" b="0" i="0" u="none" strike="noStrike">
                          <a:solidFill>
                            <a:srgbClr val="000000"/>
                          </a:solidFill>
                          <a:effectLst/>
                          <a:latin typeface="Calibri" panose="020F0502020204030204" pitchFamily="34" charset="0"/>
                        </a:rPr>
                        <a:t>1.17</a:t>
                      </a:r>
                    </a:p>
                  </a:txBody>
                  <a:tcPr marL="6350" marR="6350" marT="6350" marB="0" anchor="ctr"/>
                </a:tc>
                <a:tc>
                  <a:txBody>
                    <a:bodyPr/>
                    <a:lstStyle/>
                    <a:p>
                      <a:pPr algn="ctr" fontAlgn="ctr"/>
                      <a:r>
                        <a:rPr lang="en-US" sz="1600" b="0" i="0" u="none" strike="noStrike">
                          <a:solidFill>
                            <a:srgbClr val="000000"/>
                          </a:solidFill>
                          <a:effectLst/>
                          <a:latin typeface="Calibri" panose="020F0502020204030204" pitchFamily="34" charset="0"/>
                        </a:rPr>
                        <a:t>1.21</a:t>
                      </a:r>
                    </a:p>
                  </a:txBody>
                  <a:tcPr marL="6350" marR="6350" marT="6350" marB="0" anchor="ctr"/>
                </a:tc>
                <a:tc>
                  <a:txBody>
                    <a:bodyPr/>
                    <a:lstStyle/>
                    <a:p>
                      <a:pPr algn="ctr" fontAlgn="ctr"/>
                      <a:r>
                        <a:rPr lang="en-US" sz="1600" b="0" i="0" u="none" strike="noStrike">
                          <a:solidFill>
                            <a:srgbClr val="000000"/>
                          </a:solidFill>
                          <a:effectLst/>
                          <a:latin typeface="Calibri" panose="020F0502020204030204" pitchFamily="34" charset="0"/>
                        </a:rPr>
                        <a:t>1.25</a:t>
                      </a:r>
                    </a:p>
                  </a:txBody>
                  <a:tcPr marL="6350" marR="6350" marT="6350" marB="0" anchor="ctr"/>
                </a:tc>
                <a:tc>
                  <a:txBody>
                    <a:bodyPr/>
                    <a:lstStyle/>
                    <a:p>
                      <a:pPr algn="ctr" fontAlgn="ctr"/>
                      <a:r>
                        <a:rPr lang="en-US" sz="1600" b="0" i="0" u="none" strike="noStrike">
                          <a:solidFill>
                            <a:srgbClr val="000000"/>
                          </a:solidFill>
                          <a:effectLst/>
                          <a:latin typeface="Calibri" panose="020F0502020204030204" pitchFamily="34" charset="0"/>
                        </a:rPr>
                        <a:t>3.52</a:t>
                      </a:r>
                    </a:p>
                  </a:txBody>
                  <a:tcPr marL="6350" marR="6350" marT="6350" marB="0" anchor="ctr"/>
                </a:tc>
                <a:tc>
                  <a:txBody>
                    <a:bodyPr/>
                    <a:lstStyle/>
                    <a:p>
                      <a:pPr algn="ctr" fontAlgn="ctr"/>
                      <a:r>
                        <a:rPr lang="en-US" sz="1600" b="0" i="0" u="none" strike="noStrike" dirty="0">
                          <a:solidFill>
                            <a:srgbClr val="000000"/>
                          </a:solidFill>
                          <a:effectLst/>
                          <a:latin typeface="Calibri" panose="020F0502020204030204" pitchFamily="34" charset="0"/>
                        </a:rPr>
                        <a:t>-</a:t>
                      </a:r>
                    </a:p>
                  </a:txBody>
                  <a:tcPr marL="6350" marR="6350" marT="6350" marB="0" anchor="ctr"/>
                </a:tc>
                <a:tc>
                  <a:txBody>
                    <a:bodyPr/>
                    <a:lstStyle/>
                    <a:p>
                      <a:pPr algn="ctr" fontAlgn="ctr"/>
                      <a:r>
                        <a:rPr lang="en-US" sz="1600" b="0" i="0" u="none" strike="noStrike" dirty="0">
                          <a:solidFill>
                            <a:srgbClr val="000000"/>
                          </a:solidFill>
                          <a:effectLst/>
                          <a:latin typeface="Calibri" panose="020F0502020204030204" pitchFamily="34" charset="0"/>
                        </a:rPr>
                        <a:t>-</a:t>
                      </a:r>
                    </a:p>
                  </a:txBody>
                  <a:tcPr marL="6350" marR="6350" marT="6350" marB="0" anchor="ctr"/>
                </a:tc>
                <a:tc>
                  <a:txBody>
                    <a:bodyPr/>
                    <a:lstStyle/>
                    <a:p>
                      <a:pPr algn="ctr" fontAlgn="ctr"/>
                      <a:r>
                        <a:rPr lang="en-US" sz="1600" b="0" i="0" u="none" strike="noStrike">
                          <a:solidFill>
                            <a:srgbClr val="000000"/>
                          </a:solidFill>
                          <a:effectLst/>
                          <a:latin typeface="Calibri" panose="020F0502020204030204" pitchFamily="34" charset="0"/>
                        </a:rPr>
                        <a:t>4.47</a:t>
                      </a:r>
                    </a:p>
                  </a:txBody>
                  <a:tcPr marL="6350" marR="6350" marT="6350" marB="0" anchor="ctr"/>
                </a:tc>
                <a:tc>
                  <a:txBody>
                    <a:bodyPr/>
                    <a:lstStyle/>
                    <a:p>
                      <a:pPr algn="ctr" fontAlgn="ctr"/>
                      <a:r>
                        <a:rPr lang="en-US" sz="1600" b="0" i="0" u="none" strike="noStrike" dirty="0">
                          <a:solidFill>
                            <a:srgbClr val="000000"/>
                          </a:solidFill>
                          <a:effectLst/>
                          <a:latin typeface="Calibri" panose="020F0502020204030204" pitchFamily="34" charset="0"/>
                        </a:rPr>
                        <a:t>-</a:t>
                      </a:r>
                    </a:p>
                  </a:txBody>
                  <a:tcPr marL="6350" marR="6350" marT="6350" marB="0" anchor="ctr"/>
                </a:tc>
                <a:tc>
                  <a:txBody>
                    <a:bodyPr/>
                    <a:lstStyle/>
                    <a:p>
                      <a:pPr algn="ctr" fontAlgn="ctr"/>
                      <a:r>
                        <a:rPr lang="en-US" sz="1600" b="0" i="0" u="none" strike="noStrike" dirty="0">
                          <a:solidFill>
                            <a:srgbClr val="000000"/>
                          </a:solidFill>
                          <a:effectLst/>
                          <a:latin typeface="Calibri" panose="020F0502020204030204" pitchFamily="34" charset="0"/>
                        </a:rPr>
                        <a:t>-</a:t>
                      </a:r>
                    </a:p>
                  </a:txBody>
                  <a:tcPr marL="6350" marR="6350" marT="6350" marB="0" anchor="ctr"/>
                </a:tc>
                <a:tc>
                  <a:txBody>
                    <a:bodyPr/>
                    <a:lstStyle/>
                    <a:p>
                      <a:pPr algn="ctr" fontAlgn="ctr"/>
                      <a:r>
                        <a:rPr lang="en-US" sz="1600" b="0" i="0" u="none" strike="noStrike" dirty="0">
                          <a:solidFill>
                            <a:srgbClr val="000000"/>
                          </a:solidFill>
                          <a:effectLst/>
                          <a:latin typeface="Calibri" panose="020F0502020204030204" pitchFamily="34" charset="0"/>
                        </a:rPr>
                        <a:t>-</a:t>
                      </a:r>
                    </a:p>
                  </a:txBody>
                  <a:tcPr marL="6350" marR="6350" marT="6350" marB="0" anchor="ctr"/>
                </a:tc>
                <a:tc>
                  <a:txBody>
                    <a:bodyPr/>
                    <a:lstStyle/>
                    <a:p>
                      <a:pPr algn="ctr" fontAlgn="ctr"/>
                      <a:r>
                        <a:rPr lang="en-US" sz="1600" b="0" i="0" u="none" strike="noStrike" dirty="0">
                          <a:solidFill>
                            <a:srgbClr val="000000"/>
                          </a:solidFill>
                          <a:effectLst/>
                          <a:latin typeface="Calibri" panose="020F0502020204030204" pitchFamily="34" charset="0"/>
                        </a:rPr>
                        <a:t>1.51</a:t>
                      </a:r>
                    </a:p>
                  </a:txBody>
                  <a:tcPr marL="6350" marR="6350" marT="6350" marB="0" anchor="ctr"/>
                </a:tc>
                <a:tc>
                  <a:txBody>
                    <a:bodyPr/>
                    <a:lstStyle/>
                    <a:p>
                      <a:pPr algn="ctr" fontAlgn="ctr"/>
                      <a:r>
                        <a:rPr lang="en-US" sz="1600" b="1" i="0" u="none" strike="noStrike" dirty="0">
                          <a:solidFill>
                            <a:srgbClr val="000000"/>
                          </a:solidFill>
                          <a:effectLst/>
                          <a:latin typeface="Calibri" panose="020F0502020204030204" pitchFamily="34" charset="0"/>
                        </a:rPr>
                        <a:t>17.27</a:t>
                      </a:r>
                    </a:p>
                  </a:txBody>
                  <a:tcPr marL="6350" marR="6350" marT="6350" marB="0" anchor="ctr"/>
                </a:tc>
                <a:extLst>
                  <a:ext uri="{0D108BD9-81ED-4DB2-BD59-A6C34878D82A}">
                    <a16:rowId xmlns:a16="http://schemas.microsoft.com/office/drawing/2014/main" val="3108636553"/>
                  </a:ext>
                </a:extLst>
              </a:tr>
            </a:tbl>
          </a:graphicData>
        </a:graphic>
      </p:graphicFrame>
      <p:sp>
        <p:nvSpPr>
          <p:cNvPr id="2" name="Footer Placeholder 1">
            <a:extLst>
              <a:ext uri="{FF2B5EF4-FFF2-40B4-BE49-F238E27FC236}">
                <a16:creationId xmlns:a16="http://schemas.microsoft.com/office/drawing/2014/main" id="{941710BC-8A83-4BE4-B756-0E0E02E82720}"/>
              </a:ext>
            </a:extLst>
          </p:cNvPr>
          <p:cNvSpPr>
            <a:spLocks noGrp="1"/>
          </p:cNvSpPr>
          <p:nvPr>
            <p:ph type="ftr" sz="quarter" idx="11"/>
          </p:nvPr>
        </p:nvSpPr>
        <p:spPr/>
        <p:txBody>
          <a:bodyPr/>
          <a:lstStyle/>
          <a:p>
            <a:r>
              <a:rPr lang="en-US"/>
              <a:t>Time Waste Survey conducted by the Columbus Education Association</a:t>
            </a:r>
            <a:endParaRPr lang="en-US" dirty="0"/>
          </a:p>
        </p:txBody>
      </p:sp>
    </p:spTree>
    <p:extLst>
      <p:ext uri="{BB962C8B-B14F-4D97-AF65-F5344CB8AC3E}">
        <p14:creationId xmlns:p14="http://schemas.microsoft.com/office/powerpoint/2010/main" val="5992651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Grade Cards</a:t>
            </a:r>
          </a:p>
        </p:txBody>
      </p:sp>
      <p:sp>
        <p:nvSpPr>
          <p:cNvPr id="5" name="Content Placeholder 4"/>
          <p:cNvSpPr>
            <a:spLocks noGrp="1"/>
          </p:cNvSpPr>
          <p:nvPr>
            <p:ph sz="half" idx="1"/>
          </p:nvPr>
        </p:nvSpPr>
        <p:spPr/>
        <p:txBody>
          <a:bodyPr>
            <a:normAutofit fontScale="77500" lnSpcReduction="20000"/>
          </a:bodyPr>
          <a:lstStyle/>
          <a:p>
            <a:r>
              <a:rPr lang="en-US" sz="3600" dirty="0"/>
              <a:t>Survey participants were asked whether or not they entered grades for the third quarter of the 2017-2018 school year.</a:t>
            </a:r>
          </a:p>
          <a:p>
            <a:r>
              <a:rPr lang="en-US" sz="3600" dirty="0"/>
              <a:t>Respondents that answered affirmatively were asked which grade level (ES or MS/HS) they entered grades for.</a:t>
            </a:r>
          </a:p>
          <a:p>
            <a:pPr marL="0" indent="0">
              <a:buNone/>
            </a:pPr>
            <a:endParaRPr lang="en-US" dirty="0"/>
          </a:p>
        </p:txBody>
      </p:sp>
      <p:graphicFrame>
        <p:nvGraphicFramePr>
          <p:cNvPr id="6" name="Content Placeholder 6"/>
          <p:cNvGraphicFramePr>
            <a:graphicFrameLocks noGrp="1"/>
          </p:cNvGraphicFramePr>
          <p:nvPr>
            <p:ph sz="half" idx="2"/>
            <p:extLst>
              <p:ext uri="{D42A27DB-BD31-4B8C-83A1-F6EECF244321}">
                <p14:modId xmlns:p14="http://schemas.microsoft.com/office/powerpoint/2010/main" val="3149305505"/>
              </p:ext>
            </p:extLst>
          </p:nvPr>
        </p:nvGraphicFramePr>
        <p:xfrm>
          <a:off x="4648200" y="1600200"/>
          <a:ext cx="4038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3" name="Footer Placeholder 2">
            <a:extLst>
              <a:ext uri="{FF2B5EF4-FFF2-40B4-BE49-F238E27FC236}">
                <a16:creationId xmlns:a16="http://schemas.microsoft.com/office/drawing/2014/main" id="{16993FB5-3A65-4DF7-BB84-F4DFCBF5A2BA}"/>
              </a:ext>
            </a:extLst>
          </p:cNvPr>
          <p:cNvSpPr>
            <a:spLocks noGrp="1"/>
          </p:cNvSpPr>
          <p:nvPr>
            <p:ph type="ftr" sz="quarter" idx="11"/>
          </p:nvPr>
        </p:nvSpPr>
        <p:spPr/>
        <p:txBody>
          <a:bodyPr/>
          <a:lstStyle/>
          <a:p>
            <a:r>
              <a:rPr lang="en-US"/>
              <a:t>Time Waste Survey conducted by the Columbus Education Association</a:t>
            </a:r>
            <a:endParaRPr lang="en-US" dirty="0"/>
          </a:p>
        </p:txBody>
      </p:sp>
    </p:spTree>
    <p:extLst>
      <p:ext uri="{BB962C8B-B14F-4D97-AF65-F5344CB8AC3E}">
        <p14:creationId xmlns:p14="http://schemas.microsoft.com/office/powerpoint/2010/main" val="33165818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Grade Cards</a:t>
            </a:r>
          </a:p>
        </p:txBody>
      </p:sp>
      <p:sp>
        <p:nvSpPr>
          <p:cNvPr id="5" name="Content Placeholder 4"/>
          <p:cNvSpPr>
            <a:spLocks noGrp="1"/>
          </p:cNvSpPr>
          <p:nvPr>
            <p:ph idx="1"/>
          </p:nvPr>
        </p:nvSpPr>
        <p:spPr/>
        <p:txBody>
          <a:bodyPr>
            <a:normAutofit fontScale="92500"/>
          </a:bodyPr>
          <a:lstStyle/>
          <a:p>
            <a:r>
              <a:rPr lang="en-US" sz="3600" dirty="0"/>
              <a:t>To complete the elementary standards-based report card, ES teachers:</a:t>
            </a:r>
          </a:p>
          <a:p>
            <a:pPr lvl="1"/>
            <a:r>
              <a:rPr lang="en-US" dirty="0"/>
              <a:t>Provide 40-50 numerical achievement and effort “grades” for skills and subjects taught that quarter </a:t>
            </a:r>
          </a:p>
          <a:p>
            <a:pPr lvl="1"/>
            <a:r>
              <a:rPr lang="en-US" dirty="0"/>
              <a:t>Include multiple student-specific comments for their students </a:t>
            </a:r>
          </a:p>
          <a:p>
            <a:r>
              <a:rPr lang="en-US" sz="3600" dirty="0"/>
              <a:t>HS and MS teachers’ grades are automatically calculated as teachers enter grades in the Infinite Campus (IC) gradebook. </a:t>
            </a:r>
          </a:p>
          <a:p>
            <a:pPr marL="0" indent="0">
              <a:buNone/>
            </a:pPr>
            <a:endParaRPr lang="en-US" dirty="0"/>
          </a:p>
        </p:txBody>
      </p:sp>
      <p:sp>
        <p:nvSpPr>
          <p:cNvPr id="3" name="Footer Placeholder 2">
            <a:extLst>
              <a:ext uri="{FF2B5EF4-FFF2-40B4-BE49-F238E27FC236}">
                <a16:creationId xmlns:a16="http://schemas.microsoft.com/office/drawing/2014/main" id="{61D52767-C7B7-4CB9-9994-A55810B1F045}"/>
              </a:ext>
            </a:extLst>
          </p:cNvPr>
          <p:cNvSpPr>
            <a:spLocks noGrp="1"/>
          </p:cNvSpPr>
          <p:nvPr>
            <p:ph type="ftr" sz="quarter" idx="11"/>
          </p:nvPr>
        </p:nvSpPr>
        <p:spPr/>
        <p:txBody>
          <a:bodyPr/>
          <a:lstStyle/>
          <a:p>
            <a:r>
              <a:rPr lang="en-US"/>
              <a:t>Time Waste Survey conducted by the Columbus Education Association</a:t>
            </a:r>
            <a:endParaRPr lang="en-US" dirty="0"/>
          </a:p>
        </p:txBody>
      </p:sp>
    </p:spTree>
    <p:extLst>
      <p:ext uri="{BB962C8B-B14F-4D97-AF65-F5344CB8AC3E}">
        <p14:creationId xmlns:p14="http://schemas.microsoft.com/office/powerpoint/2010/main" val="3792948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Grade Cards: Time</a:t>
            </a:r>
          </a:p>
        </p:txBody>
      </p:sp>
      <p:sp>
        <p:nvSpPr>
          <p:cNvPr id="5" name="Content Placeholder 4"/>
          <p:cNvSpPr>
            <a:spLocks noGrp="1"/>
          </p:cNvSpPr>
          <p:nvPr>
            <p:ph sz="half" idx="1"/>
          </p:nvPr>
        </p:nvSpPr>
        <p:spPr/>
        <p:txBody>
          <a:bodyPr>
            <a:normAutofit/>
          </a:bodyPr>
          <a:lstStyle/>
          <a:p>
            <a:r>
              <a:rPr lang="en-US" sz="3200" dirty="0"/>
              <a:t>ES teachers were asked to estimate the amount of time (in hours) spent completing grade cards.  </a:t>
            </a:r>
          </a:p>
          <a:p>
            <a:pPr marL="0" indent="0">
              <a:buNone/>
            </a:pPr>
            <a:endParaRPr lang="en-US" dirty="0"/>
          </a:p>
        </p:txBody>
      </p:sp>
      <p:graphicFrame>
        <p:nvGraphicFramePr>
          <p:cNvPr id="6" name="Content Placeholder 6"/>
          <p:cNvGraphicFramePr>
            <a:graphicFrameLocks noGrp="1"/>
          </p:cNvGraphicFramePr>
          <p:nvPr>
            <p:ph sz="half" idx="2"/>
            <p:extLst>
              <p:ext uri="{D42A27DB-BD31-4B8C-83A1-F6EECF244321}">
                <p14:modId xmlns:p14="http://schemas.microsoft.com/office/powerpoint/2010/main" val="1403868034"/>
              </p:ext>
            </p:extLst>
          </p:nvPr>
        </p:nvGraphicFramePr>
        <p:xfrm>
          <a:off x="4648200" y="1600200"/>
          <a:ext cx="4038600" cy="452596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ontent Placeholder 3"/>
          <p:cNvGraphicFramePr>
            <a:graphicFrameLocks/>
          </p:cNvGraphicFramePr>
          <p:nvPr>
            <p:extLst>
              <p:ext uri="{D42A27DB-BD31-4B8C-83A1-F6EECF244321}">
                <p14:modId xmlns:p14="http://schemas.microsoft.com/office/powerpoint/2010/main" val="1411542828"/>
              </p:ext>
            </p:extLst>
          </p:nvPr>
        </p:nvGraphicFramePr>
        <p:xfrm>
          <a:off x="4800600" y="1752600"/>
          <a:ext cx="4038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3" name="Footer Placeholder 2">
            <a:extLst>
              <a:ext uri="{FF2B5EF4-FFF2-40B4-BE49-F238E27FC236}">
                <a16:creationId xmlns:a16="http://schemas.microsoft.com/office/drawing/2014/main" id="{5EC0087C-084E-4405-B012-AA234C90EE14}"/>
              </a:ext>
            </a:extLst>
          </p:cNvPr>
          <p:cNvSpPr>
            <a:spLocks noGrp="1"/>
          </p:cNvSpPr>
          <p:nvPr>
            <p:ph type="ftr" sz="quarter" idx="11"/>
          </p:nvPr>
        </p:nvSpPr>
        <p:spPr/>
        <p:txBody>
          <a:bodyPr/>
          <a:lstStyle/>
          <a:p>
            <a:r>
              <a:rPr lang="en-US"/>
              <a:t>Time Waste Survey conducted by the Columbus Education Association</a:t>
            </a:r>
            <a:endParaRPr lang="en-US" dirty="0"/>
          </a:p>
        </p:txBody>
      </p:sp>
    </p:spTree>
    <p:extLst>
      <p:ext uri="{BB962C8B-B14F-4D97-AF65-F5344CB8AC3E}">
        <p14:creationId xmlns:p14="http://schemas.microsoft.com/office/powerpoint/2010/main" val="7799699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Grade Cards: Comments</a:t>
            </a:r>
          </a:p>
        </p:txBody>
      </p:sp>
      <p:sp>
        <p:nvSpPr>
          <p:cNvPr id="5" name="Content Placeholder 4"/>
          <p:cNvSpPr>
            <a:spLocks noGrp="1"/>
          </p:cNvSpPr>
          <p:nvPr>
            <p:ph idx="1"/>
          </p:nvPr>
        </p:nvSpPr>
        <p:spPr/>
        <p:txBody>
          <a:bodyPr>
            <a:normAutofit fontScale="92500" lnSpcReduction="10000"/>
          </a:bodyPr>
          <a:lstStyle/>
          <a:p>
            <a:r>
              <a:rPr lang="en-US" sz="3600" dirty="0"/>
              <a:t>Another time-consuming feature of the ES grade cards is the amount of time spent writing comments for each skill or subject taught during the quarter.</a:t>
            </a:r>
          </a:p>
          <a:p>
            <a:r>
              <a:rPr lang="en-US" sz="3600" dirty="0"/>
              <a:t>ES administrators may or may not require their teachers to create personalized, student-specific comments instead of using general ones depending on whether or not a student is at or above grade level.</a:t>
            </a:r>
          </a:p>
          <a:p>
            <a:pPr marL="0" indent="0">
              <a:buNone/>
            </a:pPr>
            <a:endParaRPr lang="en-US" dirty="0"/>
          </a:p>
        </p:txBody>
      </p:sp>
      <p:sp>
        <p:nvSpPr>
          <p:cNvPr id="3" name="Footer Placeholder 2">
            <a:extLst>
              <a:ext uri="{FF2B5EF4-FFF2-40B4-BE49-F238E27FC236}">
                <a16:creationId xmlns:a16="http://schemas.microsoft.com/office/drawing/2014/main" id="{D3DE49C0-9E19-42F1-AA85-7DFCF7204CDB}"/>
              </a:ext>
            </a:extLst>
          </p:cNvPr>
          <p:cNvSpPr>
            <a:spLocks noGrp="1"/>
          </p:cNvSpPr>
          <p:nvPr>
            <p:ph type="ftr" sz="quarter" idx="11"/>
          </p:nvPr>
        </p:nvSpPr>
        <p:spPr/>
        <p:txBody>
          <a:bodyPr/>
          <a:lstStyle/>
          <a:p>
            <a:r>
              <a:rPr lang="en-US"/>
              <a:t>Time Waste Survey conducted by the Columbus Education Association</a:t>
            </a:r>
            <a:endParaRPr lang="en-US" dirty="0"/>
          </a:p>
        </p:txBody>
      </p:sp>
    </p:spTree>
    <p:extLst>
      <p:ext uri="{BB962C8B-B14F-4D97-AF65-F5344CB8AC3E}">
        <p14:creationId xmlns:p14="http://schemas.microsoft.com/office/powerpoint/2010/main" val="1828395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Grade Cards: Comments</a:t>
            </a:r>
          </a:p>
        </p:txBody>
      </p:sp>
      <p:graphicFrame>
        <p:nvGraphicFramePr>
          <p:cNvPr id="6" name="Content Placeholder 6"/>
          <p:cNvGraphicFramePr>
            <a:graphicFrameLocks noGrp="1"/>
          </p:cNvGraphicFramePr>
          <p:nvPr>
            <p:ph sz="half" idx="2"/>
            <p:extLst>
              <p:ext uri="{D42A27DB-BD31-4B8C-83A1-F6EECF244321}">
                <p14:modId xmlns:p14="http://schemas.microsoft.com/office/powerpoint/2010/main" val="2245797030"/>
              </p:ext>
            </p:extLst>
          </p:nvPr>
        </p:nvGraphicFramePr>
        <p:xfrm>
          <a:off x="4648200" y="1600200"/>
          <a:ext cx="4038600" cy="452596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ontent Placeholder 3"/>
          <p:cNvGraphicFramePr>
            <a:graphicFrameLocks/>
          </p:cNvGraphicFramePr>
          <p:nvPr>
            <p:extLst>
              <p:ext uri="{D42A27DB-BD31-4B8C-83A1-F6EECF244321}">
                <p14:modId xmlns:p14="http://schemas.microsoft.com/office/powerpoint/2010/main" val="4049877547"/>
              </p:ext>
            </p:extLst>
          </p:nvPr>
        </p:nvGraphicFramePr>
        <p:xfrm>
          <a:off x="4572000" y="1610137"/>
          <a:ext cx="4267200" cy="452596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ontent Placeholder 3">
            <a:extLst>
              <a:ext uri="{FF2B5EF4-FFF2-40B4-BE49-F238E27FC236}">
                <a16:creationId xmlns:a16="http://schemas.microsoft.com/office/drawing/2014/main" id="{1F1F0F7D-1D61-4C1C-ACDF-9CE4A53B66B0}"/>
              </a:ext>
            </a:extLst>
          </p:cNvPr>
          <p:cNvGraphicFramePr>
            <a:graphicFrameLocks noGrp="1"/>
          </p:cNvGraphicFramePr>
          <p:nvPr>
            <p:ph sz="half" idx="1"/>
            <p:extLst>
              <p:ext uri="{D42A27DB-BD31-4B8C-83A1-F6EECF244321}">
                <p14:modId xmlns:p14="http://schemas.microsoft.com/office/powerpoint/2010/main" val="4041519519"/>
              </p:ext>
            </p:extLst>
          </p:nvPr>
        </p:nvGraphicFramePr>
        <p:xfrm>
          <a:off x="381000" y="1600199"/>
          <a:ext cx="4267200" cy="4525963"/>
        </p:xfrm>
        <a:graphic>
          <a:graphicData uri="http://schemas.openxmlformats.org/drawingml/2006/chart">
            <c:chart xmlns:c="http://schemas.openxmlformats.org/drawingml/2006/chart" xmlns:r="http://schemas.openxmlformats.org/officeDocument/2006/relationships" r:id="rId4"/>
          </a:graphicData>
        </a:graphic>
      </p:graphicFrame>
      <p:sp>
        <p:nvSpPr>
          <p:cNvPr id="3" name="Footer Placeholder 2">
            <a:extLst>
              <a:ext uri="{FF2B5EF4-FFF2-40B4-BE49-F238E27FC236}">
                <a16:creationId xmlns:a16="http://schemas.microsoft.com/office/drawing/2014/main" id="{8EA8FC6B-A770-4E55-9682-6BCEB14A76AA}"/>
              </a:ext>
            </a:extLst>
          </p:cNvPr>
          <p:cNvSpPr>
            <a:spLocks noGrp="1"/>
          </p:cNvSpPr>
          <p:nvPr>
            <p:ph type="ftr" sz="quarter" idx="11"/>
          </p:nvPr>
        </p:nvSpPr>
        <p:spPr/>
        <p:txBody>
          <a:bodyPr/>
          <a:lstStyle/>
          <a:p>
            <a:r>
              <a:rPr lang="en-US"/>
              <a:t>Time Waste Survey conducted by the Columbus Education Association</a:t>
            </a:r>
            <a:endParaRPr lang="en-US" dirty="0"/>
          </a:p>
        </p:txBody>
      </p:sp>
    </p:spTree>
    <p:extLst>
      <p:ext uri="{BB962C8B-B14F-4D97-AF65-F5344CB8AC3E}">
        <p14:creationId xmlns:p14="http://schemas.microsoft.com/office/powerpoint/2010/main" val="35815737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Graphic spid="8"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Grade Cards</a:t>
            </a:r>
          </a:p>
        </p:txBody>
      </p:sp>
      <p:sp>
        <p:nvSpPr>
          <p:cNvPr id="5" name="Content Placeholder 4"/>
          <p:cNvSpPr>
            <a:spLocks noGrp="1"/>
          </p:cNvSpPr>
          <p:nvPr>
            <p:ph idx="1"/>
          </p:nvPr>
        </p:nvSpPr>
        <p:spPr/>
        <p:txBody>
          <a:bodyPr>
            <a:normAutofit/>
          </a:bodyPr>
          <a:lstStyle/>
          <a:p>
            <a:r>
              <a:rPr lang="en-US" sz="3600" dirty="0"/>
              <a:t>Teachers whose administrators require them to personalize comments for students who are below, at or above grade level spend 20 percent longer completing their grade cards on average than teachers whose administrators allow them to use general comments for their students.</a:t>
            </a:r>
          </a:p>
          <a:p>
            <a:pPr marL="0" indent="0">
              <a:buNone/>
            </a:pPr>
            <a:endParaRPr lang="en-US" dirty="0"/>
          </a:p>
        </p:txBody>
      </p:sp>
      <p:sp>
        <p:nvSpPr>
          <p:cNvPr id="3" name="Footer Placeholder 2">
            <a:extLst>
              <a:ext uri="{FF2B5EF4-FFF2-40B4-BE49-F238E27FC236}">
                <a16:creationId xmlns:a16="http://schemas.microsoft.com/office/drawing/2014/main" id="{6F2DD1B1-91AF-48A2-986A-3117488DEE21}"/>
              </a:ext>
            </a:extLst>
          </p:cNvPr>
          <p:cNvSpPr>
            <a:spLocks noGrp="1"/>
          </p:cNvSpPr>
          <p:nvPr>
            <p:ph type="ftr" sz="quarter" idx="11"/>
          </p:nvPr>
        </p:nvSpPr>
        <p:spPr/>
        <p:txBody>
          <a:bodyPr/>
          <a:lstStyle/>
          <a:p>
            <a:r>
              <a:rPr lang="en-US"/>
              <a:t>Time Waste Survey conducted by the Columbus Education Association</a:t>
            </a:r>
            <a:endParaRPr lang="en-US" dirty="0"/>
          </a:p>
        </p:txBody>
      </p:sp>
    </p:spTree>
    <p:extLst>
      <p:ext uri="{BB962C8B-B14F-4D97-AF65-F5344CB8AC3E}">
        <p14:creationId xmlns:p14="http://schemas.microsoft.com/office/powerpoint/2010/main" val="3854711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2547</Words>
  <Application>Microsoft Office PowerPoint</Application>
  <PresentationFormat>On-screen Show (4:3)</PresentationFormat>
  <Paragraphs>622</Paragraphs>
  <Slides>34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34</vt:i4>
      </vt:variant>
    </vt:vector>
  </HeadingPairs>
  <TitlesOfParts>
    <vt:vector size="37" baseType="lpstr">
      <vt:lpstr>Arial</vt:lpstr>
      <vt:lpstr>Calibri</vt:lpstr>
      <vt:lpstr>Office Theme</vt:lpstr>
      <vt:lpstr>Columbus Education Association Time Waste Survey</vt:lpstr>
      <vt:lpstr>Demographic Summary</vt:lpstr>
      <vt:lpstr>Demographic Summary (Con’t.)</vt:lpstr>
      <vt:lpstr>Grade Cards</vt:lpstr>
      <vt:lpstr>Grade Cards</vt:lpstr>
      <vt:lpstr>Grade Cards: Time</vt:lpstr>
      <vt:lpstr>Grade Cards: Comments</vt:lpstr>
      <vt:lpstr>Grade Cards: Comments</vt:lpstr>
      <vt:lpstr>Grade Cards</vt:lpstr>
      <vt:lpstr>Grade Cards: Comments</vt:lpstr>
      <vt:lpstr>Grade Cards: Comments</vt:lpstr>
      <vt:lpstr>Grade Cards: Entry Window</vt:lpstr>
      <vt:lpstr>Special Education</vt:lpstr>
      <vt:lpstr>Special Education: IEP Writing</vt:lpstr>
      <vt:lpstr>Special Education: IEP Meetings</vt:lpstr>
      <vt:lpstr>Special Education: IEP Meetings (cont.)</vt:lpstr>
      <vt:lpstr>Special Education: IEP Meetings (cont.)</vt:lpstr>
      <vt:lpstr>Special Education: Progress Reports</vt:lpstr>
      <vt:lpstr>ES Special Education Teachers</vt:lpstr>
      <vt:lpstr>MS/HS Special Education Teachers</vt:lpstr>
      <vt:lpstr>Special Education: Instructional Load</vt:lpstr>
      <vt:lpstr>Special Education: Instructional Load</vt:lpstr>
      <vt:lpstr>TBTs: Participation</vt:lpstr>
      <vt:lpstr>TBTs: Meeting Times</vt:lpstr>
      <vt:lpstr>TBTs: Meeting Times (cont.)</vt:lpstr>
      <vt:lpstr>TBTs: Meeting Times (cont.)</vt:lpstr>
      <vt:lpstr>TBTs: ES Workday Meeting Times  </vt:lpstr>
      <vt:lpstr>TBTs: MS Workday Meeting Times </vt:lpstr>
      <vt:lpstr>TBTs: HS Workday Meeting Times</vt:lpstr>
      <vt:lpstr>TBTs: Workday Meeting Times</vt:lpstr>
      <vt:lpstr>Third Grade Reading Guarantee</vt:lpstr>
      <vt:lpstr>RIMPs</vt:lpstr>
      <vt:lpstr>Time Lost Due To Testing</vt:lpstr>
      <vt:lpstr>Time Lost Due To Testing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CEA Technical Satisfaction Survey</dc:title>
  <dc:creator>Phil Hayes</dc:creator>
  <cp:lastModifiedBy>Hayes, Phil [OH]</cp:lastModifiedBy>
  <cp:revision>180</cp:revision>
  <cp:lastPrinted>2018-08-13T15:38:52Z</cp:lastPrinted>
  <dcterms:created xsi:type="dcterms:W3CDTF">2012-11-11T13:47:18Z</dcterms:created>
  <dcterms:modified xsi:type="dcterms:W3CDTF">2018-08-13T16:06:42Z</dcterms:modified>
</cp:coreProperties>
</file>